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9"/>
  </p:notesMasterIdLst>
  <p:sldIdLst>
    <p:sldId id="256" r:id="rId2"/>
    <p:sldId id="510" r:id="rId3"/>
    <p:sldId id="618" r:id="rId4"/>
    <p:sldId id="627" r:id="rId5"/>
    <p:sldId id="628" r:id="rId6"/>
    <p:sldId id="620" r:id="rId7"/>
    <p:sldId id="621" r:id="rId8"/>
    <p:sldId id="604" r:id="rId9"/>
    <p:sldId id="622" r:id="rId10"/>
    <p:sldId id="623" r:id="rId11"/>
    <p:sldId id="607" r:id="rId12"/>
    <p:sldId id="608" r:id="rId13"/>
    <p:sldId id="609" r:id="rId14"/>
    <p:sldId id="602" r:id="rId15"/>
    <p:sldId id="610" r:id="rId16"/>
    <p:sldId id="611" r:id="rId17"/>
    <p:sldId id="612" r:id="rId18"/>
    <p:sldId id="614" r:id="rId19"/>
    <p:sldId id="615" r:id="rId20"/>
    <p:sldId id="606" r:id="rId21"/>
    <p:sldId id="624" r:id="rId22"/>
    <p:sldId id="629" r:id="rId23"/>
    <p:sldId id="630" r:id="rId24"/>
    <p:sldId id="626" r:id="rId25"/>
    <p:sldId id="597" r:id="rId26"/>
    <p:sldId id="631" r:id="rId27"/>
    <p:sldId id="632" r:id="rId28"/>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B1F1"/>
    <a:srgbClr val="5AB152"/>
    <a:srgbClr val="DCE7F3"/>
    <a:srgbClr val="00FF00"/>
    <a:srgbClr val="0070C0"/>
    <a:srgbClr val="FF0000"/>
    <a:srgbClr val="FFFFFF"/>
    <a:srgbClr val="4977B0"/>
    <a:srgbClr val="B9819E"/>
    <a:srgbClr val="D0D8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6" autoAdjust="0"/>
    <p:restoredTop sz="91549" autoAdjust="0"/>
  </p:normalViewPr>
  <p:slideViewPr>
    <p:cSldViewPr>
      <p:cViewPr varScale="1">
        <p:scale>
          <a:sx n="135" d="100"/>
          <a:sy n="135" d="100"/>
        </p:scale>
        <p:origin x="1168" y="176"/>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11/8/23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sym typeface="Wingdings"/>
              </a:rPr>
              <a:t>- register 1 should change if the instruction has a destination AND the destination (</a:t>
            </a:r>
            <a:r>
              <a:rPr lang="en-US" baseline="0" dirty="0" err="1">
                <a:sym typeface="Wingdings"/>
              </a:rPr>
              <a:t>rd</a:t>
            </a:r>
            <a:r>
              <a:rPr lang="en-US" baseline="0" dirty="0">
                <a:sym typeface="Wingdings"/>
              </a:rPr>
              <a:t>) == 1.</a:t>
            </a:r>
          </a:p>
          <a:p>
            <a:r>
              <a:rPr lang="en-US" baseline="0" dirty="0">
                <a:sym typeface="Wingdings"/>
              </a:rPr>
              <a:t>- register 2 should change if the instruction has a destination AND the destination (</a:t>
            </a:r>
            <a:r>
              <a:rPr lang="en-US" baseline="0" dirty="0" err="1">
                <a:sym typeface="Wingdings"/>
              </a:rPr>
              <a:t>rd</a:t>
            </a:r>
            <a:r>
              <a:rPr lang="en-US" baseline="0" dirty="0">
                <a:sym typeface="Wingdings"/>
              </a:rPr>
              <a:t>) == 2.</a:t>
            </a:r>
          </a:p>
          <a:p>
            <a:r>
              <a:rPr lang="en-US" baseline="0" dirty="0">
                <a:sym typeface="Wingdings"/>
              </a:rPr>
              <a:t>- </a:t>
            </a:r>
            <a:r>
              <a:rPr lang="en-US" baseline="0" dirty="0" err="1">
                <a:sym typeface="Wingdings"/>
              </a:rPr>
              <a:t>etc</a:t>
            </a:r>
            <a:r>
              <a:rPr lang="mr-IN" baseline="0" dirty="0">
                <a:sym typeface="Wingdings"/>
              </a:rPr>
              <a:t>…</a:t>
            </a:r>
            <a:endParaRPr lang="en-US" baseline="0" dirty="0">
              <a:sym typeface="Wingdings"/>
            </a:endParaRPr>
          </a:p>
        </p:txBody>
      </p:sp>
      <p:sp>
        <p:nvSpPr>
          <p:cNvPr id="4" name="Slide Number Placeholder 3"/>
          <p:cNvSpPr>
            <a:spLocks noGrp="1"/>
          </p:cNvSpPr>
          <p:nvPr>
            <p:ph type="sldNum" sz="quarter" idx="10"/>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1042704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when the register file's WE=0,</a:t>
            </a:r>
            <a:r>
              <a:rPr lang="en-US" baseline="0" dirty="0"/>
              <a:t> no registers change. when its WE=1, 1 register changes.</a:t>
            </a:r>
          </a:p>
          <a:p>
            <a:r>
              <a:rPr lang="en-US" baseline="0" dirty="0"/>
              <a:t>- if you're doing something that's really wordy and repetitive, it's probably the wrong way to solve it.</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11</a:t>
            </a:fld>
            <a:endParaRPr lang="en-US"/>
          </a:p>
        </p:txBody>
      </p:sp>
    </p:spTree>
    <p:extLst>
      <p:ext uri="{BB962C8B-B14F-4D97-AF65-F5344CB8AC3E}">
        <p14:creationId xmlns:p14="http://schemas.microsoft.com/office/powerpoint/2010/main" val="1029808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is this a </a:t>
            </a:r>
            <a:r>
              <a:rPr lang="en-US" dirty="0" err="1"/>
              <a:t>demuxtopus</a:t>
            </a:r>
            <a:r>
              <a:rPr lang="en-US" dirty="0"/>
              <a:t>?</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12</a:t>
            </a:fld>
            <a:endParaRPr lang="en-US"/>
          </a:p>
        </p:txBody>
      </p:sp>
    </p:spTree>
    <p:extLst>
      <p:ext uri="{BB962C8B-B14F-4D97-AF65-F5344CB8AC3E}">
        <p14:creationId xmlns:p14="http://schemas.microsoft.com/office/powerpoint/2010/main" val="1469575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13</a:t>
            </a:fld>
            <a:endParaRPr lang="en-US"/>
          </a:p>
        </p:txBody>
      </p:sp>
    </p:spTree>
    <p:extLst>
      <p:ext uri="{BB962C8B-B14F-4D97-AF65-F5344CB8AC3E}">
        <p14:creationId xmlns:p14="http://schemas.microsoft.com/office/powerpoint/2010/main" val="2763696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1158937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3094900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problem is: what if you need to do TWO calculations in one instruction?</a:t>
            </a:r>
          </a:p>
          <a:p>
            <a:r>
              <a:rPr lang="en-US" dirty="0"/>
              <a:t>	- actually the '</a:t>
            </a:r>
            <a:r>
              <a:rPr lang="en-US" dirty="0" err="1"/>
              <a:t>bne</a:t>
            </a:r>
            <a:r>
              <a:rPr lang="en-US" dirty="0"/>
              <a:t>' there might. it </a:t>
            </a:r>
            <a:r>
              <a:rPr lang="en-US" i="1" dirty="0"/>
              <a:t>adds an offset </a:t>
            </a:r>
            <a:r>
              <a:rPr lang="en-US" i="0" dirty="0"/>
              <a:t>to the PC register. so it needs to subtract and add at the same time??</a:t>
            </a:r>
          </a:p>
          <a:p>
            <a:r>
              <a:rPr lang="en-US" i="0" dirty="0"/>
              <a:t>	- well as we’ll see, the PC gets its </a:t>
            </a:r>
            <a:r>
              <a:rPr lang="en-US" i="1" dirty="0"/>
              <a:t>own</a:t>
            </a:r>
            <a:r>
              <a:rPr lang="en-US" i="0" dirty="0"/>
              <a:t> adder, so it’s not a problem. </a:t>
            </a:r>
          </a:p>
          <a:p>
            <a:r>
              <a:rPr lang="en-US" i="0" dirty="0"/>
              <a:t>		- when you have a resource conflict, one solution is to </a:t>
            </a:r>
            <a:r>
              <a:rPr lang="en-US" b="1" i="0" dirty="0"/>
              <a:t>duplicate the resource.</a:t>
            </a:r>
          </a:p>
        </p:txBody>
      </p:sp>
      <p:sp>
        <p:nvSpPr>
          <p:cNvPr id="4" name="Slide Number Placeholder 3"/>
          <p:cNvSpPr>
            <a:spLocks noGrp="1"/>
          </p:cNvSpPr>
          <p:nvPr>
            <p:ph type="sldNum" sz="quarter" idx="5"/>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12085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dead-simplest approach would be to either give garbage results or crash. but that's… not great. for a number of reasons.</a:t>
            </a:r>
          </a:p>
          <a:p>
            <a:r>
              <a:rPr lang="en-US" dirty="0"/>
              <a:t>- you could pause the CPU until the operation completes, but that destroys performance.</a:t>
            </a:r>
          </a:p>
          <a:p>
            <a:pPr marL="171450" indent="-171450">
              <a:buFontTx/>
              <a:buChar char="-"/>
            </a:pPr>
            <a:r>
              <a:rPr lang="en-US" dirty="0"/>
              <a:t>you could keep running other instructions that </a:t>
            </a:r>
            <a:r>
              <a:rPr lang="en-US" i="1" dirty="0"/>
              <a:t>don't</a:t>
            </a:r>
            <a:r>
              <a:rPr lang="en-US" i="0" dirty="0"/>
              <a:t> </a:t>
            </a:r>
            <a:r>
              <a:rPr lang="en-US" i="1" dirty="0"/>
              <a:t>depend on the result of the operation </a:t>
            </a:r>
            <a:r>
              <a:rPr lang="en-US" i="0" dirty="0"/>
              <a:t>by </a:t>
            </a:r>
            <a:r>
              <a:rPr lang="en-US" i="1" dirty="0"/>
              <a:t>automatically </a:t>
            </a:r>
            <a:r>
              <a:rPr lang="en-US" i="0" dirty="0"/>
              <a:t>detecting dependencies between instructions…</a:t>
            </a:r>
          </a:p>
          <a:p>
            <a:pPr marL="528066" lvl="1" indent="-171450">
              <a:buFontTx/>
              <a:buChar char="-"/>
            </a:pPr>
            <a:r>
              <a:rPr lang="en-US" i="0" dirty="0"/>
              <a:t>ooh MAN does that get complicated fast!</a:t>
            </a:r>
            <a:endParaRPr lang="en-US" dirty="0"/>
          </a:p>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19</a:t>
            </a:fld>
            <a:endParaRPr lang="en-US"/>
          </a:p>
        </p:txBody>
      </p:sp>
    </p:spTree>
    <p:extLst>
      <p:ext uri="{BB962C8B-B14F-4D97-AF65-F5344CB8AC3E}">
        <p14:creationId xmlns:p14="http://schemas.microsoft.com/office/powerpoint/2010/main" val="41679838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or from another view, a register file is a small, special-purpose memory with extra read/write ports.</a:t>
            </a:r>
          </a:p>
        </p:txBody>
      </p:sp>
      <p:sp>
        <p:nvSpPr>
          <p:cNvPr id="4" name="Slide Number Placeholder 3"/>
          <p:cNvSpPr>
            <a:spLocks noGrp="1"/>
          </p:cNvSpPr>
          <p:nvPr>
            <p:ph type="sldNum" sz="quarter" idx="5"/>
          </p:nvPr>
        </p:nvSpPr>
        <p:spPr/>
        <p:txBody>
          <a:bodyPr/>
          <a:lstStyle/>
          <a:p>
            <a:fld id="{999729AB-B77D-48AE-AA10-D1BD2B4D03EA}" type="slidenum">
              <a:rPr lang="en-US" smtClean="0"/>
              <a:pPr/>
              <a:t>21</a:t>
            </a:fld>
            <a:endParaRPr lang="en-US"/>
          </a:p>
        </p:txBody>
      </p:sp>
    </p:spTree>
    <p:extLst>
      <p:ext uri="{BB962C8B-B14F-4D97-AF65-F5344CB8AC3E}">
        <p14:creationId xmlns:p14="http://schemas.microsoft.com/office/powerpoint/2010/main" val="17060406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access = read OR write. or I guess technically both, like if you wanted to increment one value in memory?</a:t>
            </a:r>
          </a:p>
          <a:p>
            <a:pPr marL="171450" indent="-171450">
              <a:buFontTx/>
              <a:buChar char="-"/>
            </a:pPr>
            <a:r>
              <a:rPr lang="en-US" dirty="0"/>
              <a:t>there </a:t>
            </a:r>
            <a:r>
              <a:rPr lang="en-US" i="1" dirty="0"/>
              <a:t>is </a:t>
            </a:r>
            <a:r>
              <a:rPr lang="en-US" i="0" dirty="0"/>
              <a:t>actually a special kind of memory called “dual ported RAM” which DOES let you access two addresses at once.</a:t>
            </a:r>
          </a:p>
          <a:p>
            <a:pPr marL="528066" lvl="1" indent="-171450">
              <a:buFontTx/>
              <a:buChar char="-"/>
            </a:pPr>
            <a:r>
              <a:rPr lang="en-US" i="0" dirty="0"/>
              <a:t>but it is much more expensive, limited in size, and has some other downsides that “normal” memory doesn’t have.</a:t>
            </a:r>
          </a:p>
          <a:p>
            <a:pPr marL="528066" lvl="1" indent="-171450">
              <a:buFontTx/>
              <a:buChar char="-"/>
            </a:pPr>
            <a:r>
              <a:rPr lang="en-US" i="0" dirty="0"/>
              <a:t>so it’s not really a general-purpose solution and is only used in some specific circumstances.</a:t>
            </a:r>
          </a:p>
          <a:p>
            <a:pPr marL="528066" lvl="1" indent="-171450">
              <a:buFontTx/>
              <a:buChar char="-"/>
            </a:pPr>
            <a:r>
              <a:rPr lang="en-US" i="0" dirty="0"/>
              <a:t>(really, the register file </a:t>
            </a:r>
            <a:r>
              <a:rPr lang="en-US" i="1" dirty="0"/>
              <a:t>is</a:t>
            </a:r>
            <a:r>
              <a:rPr lang="en-US" i="0" dirty="0"/>
              <a:t> a small dual- (or triple-) ported memory.)</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22</a:t>
            </a:fld>
            <a:endParaRPr lang="en-US"/>
          </a:p>
        </p:txBody>
      </p:sp>
    </p:spTree>
    <p:extLst>
      <p:ext uri="{BB962C8B-B14F-4D97-AF65-F5344CB8AC3E}">
        <p14:creationId xmlns:p14="http://schemas.microsoft.com/office/powerpoint/2010/main" val="3015890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596073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32471808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latter is often called "time multiplexing." very very common design pattern.</a:t>
            </a:r>
          </a:p>
        </p:txBody>
      </p:sp>
      <p:sp>
        <p:nvSpPr>
          <p:cNvPr id="4" name="Slide Number Placeholder 3"/>
          <p:cNvSpPr>
            <a:spLocks noGrp="1"/>
          </p:cNvSpPr>
          <p:nvPr>
            <p:ph type="sldNum" sz="quarter" idx="5"/>
          </p:nvPr>
        </p:nvSpPr>
        <p:spPr/>
        <p:txBody>
          <a:bodyPr/>
          <a:lstStyle/>
          <a:p>
            <a:fld id="{999729AB-B77D-48AE-AA10-D1BD2B4D03EA}" type="slidenum">
              <a:rPr lang="en-US" smtClean="0"/>
              <a:pPr/>
              <a:t>24</a:t>
            </a:fld>
            <a:endParaRPr lang="en-US"/>
          </a:p>
        </p:txBody>
      </p:sp>
    </p:spTree>
    <p:extLst>
      <p:ext uri="{BB962C8B-B14F-4D97-AF65-F5344CB8AC3E}">
        <p14:creationId xmlns:p14="http://schemas.microsoft.com/office/powerpoint/2010/main" val="284801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"Neumann" is said "</a:t>
            </a:r>
            <a:r>
              <a:rPr lang="en-US" dirty="0" err="1"/>
              <a:t>noy</a:t>
            </a:r>
            <a:r>
              <a:rPr lang="en-US" dirty="0"/>
              <a:t>-man". like "annoy man". </a:t>
            </a:r>
          </a:p>
          <a:p>
            <a:r>
              <a:rPr lang="en-US" dirty="0"/>
              <a:t>	- you are not going to remember how to spell it on the exam, I bet. that's fine. I'm not an English teacher.</a:t>
            </a:r>
          </a:p>
        </p:txBody>
      </p:sp>
      <p:sp>
        <p:nvSpPr>
          <p:cNvPr id="4" name="Slide Number Placeholder 3"/>
          <p:cNvSpPr>
            <a:spLocks noGrp="1"/>
          </p:cNvSpPr>
          <p:nvPr>
            <p:ph type="sldNum" sz="quarter" idx="5"/>
          </p:nvPr>
        </p:nvSpPr>
        <p:spPr/>
        <p:txBody>
          <a:bodyPr/>
          <a:lstStyle/>
          <a:p>
            <a:fld id="{999729AB-B77D-48AE-AA10-D1BD2B4D03EA}" type="slidenum">
              <a:rPr lang="en-US" smtClean="0"/>
              <a:pPr/>
              <a:t>25</a:t>
            </a:fld>
            <a:endParaRPr lang="en-US"/>
          </a:p>
        </p:txBody>
      </p:sp>
    </p:spTree>
    <p:extLst>
      <p:ext uri="{BB962C8B-B14F-4D97-AF65-F5344CB8AC3E}">
        <p14:creationId xmlns:p14="http://schemas.microsoft.com/office/powerpoint/2010/main" val="19824959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 but this isn't even the whole picture, cause once you start pipelining, you have to go back to a Harvard architecture! but only within the CPU. outside, it's still von Neumann. AAAAAAHHH.</a:t>
            </a:r>
          </a:p>
        </p:txBody>
      </p:sp>
      <p:sp>
        <p:nvSpPr>
          <p:cNvPr id="4" name="Slide Number Placeholder 3"/>
          <p:cNvSpPr>
            <a:spLocks noGrp="1"/>
          </p:cNvSpPr>
          <p:nvPr>
            <p:ph type="sldNum" sz="quarter" idx="5"/>
          </p:nvPr>
        </p:nvSpPr>
        <p:spPr/>
        <p:txBody>
          <a:bodyPr/>
          <a:lstStyle/>
          <a:p>
            <a:fld id="{999729AB-B77D-48AE-AA10-D1BD2B4D03EA}" type="slidenum">
              <a:rPr lang="en-US" smtClean="0"/>
              <a:pPr/>
              <a:t>26</a:t>
            </a:fld>
            <a:endParaRPr lang="en-US"/>
          </a:p>
        </p:txBody>
      </p:sp>
    </p:spTree>
    <p:extLst>
      <p:ext uri="{BB962C8B-B14F-4D97-AF65-F5344CB8AC3E}">
        <p14:creationId xmlns:p14="http://schemas.microsoft.com/office/powerpoint/2010/main" val="3254501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it is a very common – but counterproductive – mindset to put things in rankings and tier lists</a:t>
            </a:r>
          </a:p>
          <a:p>
            <a:pPr marL="171450" lvl="0" indent="-171450">
              <a:buFontTx/>
              <a:buChar char="-"/>
            </a:pPr>
            <a:r>
              <a:rPr lang="en-US" dirty="0"/>
              <a:t>the engineering/problem-solving mindset is understanding that every solution has strengths and weaknesses; that every problem is a different situation with different constraints; and that it’s your job to evaluate and select among the solutions according to those unique constraints!</a:t>
            </a:r>
          </a:p>
          <a:p>
            <a:pPr marL="171450" lvl="0" indent="-171450">
              <a:buFontTx/>
              <a:buChar char="-"/>
            </a:pPr>
            <a:r>
              <a:rPr lang="en-US" dirty="0"/>
              <a:t>booting is harder on a von Neumann architecture because there’s only one kind of memory and it’s volatile. you start the computer, and there’s nothing in it. so… how does the CPU start executing instructions… if there aren’t any instructions in memory?</a:t>
            </a:r>
          </a:p>
          <a:p>
            <a:pPr marL="528066" lvl="1" indent="-171450">
              <a:buFontTx/>
              <a:buChar char="-"/>
            </a:pPr>
            <a:r>
              <a:rPr lang="en-US" dirty="0"/>
              <a:t>real computers do this by “cheating” – when they first start up, they map a small ROM into the CPU’s address space so that it starts executing instructions from that instead of from RAM. that boot program has just enough smarts to load the </a:t>
            </a:r>
            <a:r>
              <a:rPr lang="en-US" i="1" dirty="0"/>
              <a:t>actual</a:t>
            </a:r>
            <a:r>
              <a:rPr lang="en-US" i="0" dirty="0"/>
              <a:t> boot program off the hard drive, at which point the boot ROM is switched off and disappears.</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27</a:t>
            </a:fld>
            <a:endParaRPr lang="en-US"/>
          </a:p>
        </p:txBody>
      </p:sp>
    </p:spTree>
    <p:extLst>
      <p:ext uri="{BB962C8B-B14F-4D97-AF65-F5344CB8AC3E}">
        <p14:creationId xmlns:p14="http://schemas.microsoft.com/office/powerpoint/2010/main" val="1526302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3</a:t>
            </a:fld>
            <a:endParaRPr lang="en-US"/>
          </a:p>
        </p:txBody>
      </p:sp>
    </p:spTree>
    <p:extLst>
      <p:ext uri="{BB962C8B-B14F-4D97-AF65-F5344CB8AC3E}">
        <p14:creationId xmlns:p14="http://schemas.microsoft.com/office/powerpoint/2010/main" val="605837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 for destination, s for source, t for… </a:t>
            </a:r>
            <a:r>
              <a:rPr lang="en-US" dirty="0" err="1"/>
              <a:t>tource</a:t>
            </a:r>
            <a:r>
              <a:rPr lang="en-US" dirty="0"/>
              <a:t>? nah it’s probably t for “third”, or it’s because t comes after s in the alphabet. who knows!</a:t>
            </a:r>
          </a:p>
        </p:txBody>
      </p:sp>
      <p:sp>
        <p:nvSpPr>
          <p:cNvPr id="4" name="Slide Number Placeholder 3"/>
          <p:cNvSpPr>
            <a:spLocks noGrp="1"/>
          </p:cNvSpPr>
          <p:nvPr>
            <p:ph type="sldNum" sz="quarter" idx="5"/>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670522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a:t>rd</a:t>
            </a:r>
            <a:r>
              <a:rPr lang="en-US" dirty="0"/>
              <a:t> is the </a:t>
            </a:r>
            <a:r>
              <a:rPr lang="en-US" i="1" dirty="0"/>
              <a:t>index</a:t>
            </a:r>
            <a:r>
              <a:rPr lang="en-US" i="0" dirty="0"/>
              <a:t> of the register we want to access, and REG[</a:t>
            </a:r>
            <a:r>
              <a:rPr lang="en-US" i="0" dirty="0" err="1"/>
              <a:t>rd</a:t>
            </a:r>
            <a:r>
              <a:rPr lang="en-US" i="0" dirty="0"/>
              <a:t>] is the </a:t>
            </a:r>
            <a:r>
              <a:rPr lang="en-US" i="1" dirty="0"/>
              <a:t>value</a:t>
            </a:r>
            <a:r>
              <a:rPr lang="en-US" i="0" dirty="0"/>
              <a:t> of the register.</a:t>
            </a:r>
          </a:p>
          <a:p>
            <a:pPr marL="528066" lvl="1" indent="-171450">
              <a:buFontTx/>
              <a:buChar char="-"/>
            </a:pPr>
            <a:r>
              <a:rPr lang="en-US" i="0" dirty="0" err="1"/>
              <a:t>rd</a:t>
            </a:r>
            <a:r>
              <a:rPr lang="en-US" i="0" dirty="0"/>
              <a:t> is a 5-bit number, and REG[</a:t>
            </a:r>
            <a:r>
              <a:rPr lang="en-US" i="0" dirty="0" err="1"/>
              <a:t>rd</a:t>
            </a:r>
            <a:r>
              <a:rPr lang="en-US" i="0" dirty="0"/>
              <a:t>] is a 32-bit number.</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3189708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everything we talk about generalizes to </a:t>
            </a:r>
            <a:r>
              <a:rPr lang="en-US" i="1" dirty="0"/>
              <a:t>n</a:t>
            </a:r>
            <a:r>
              <a:rPr lang="en-US" i="0" dirty="0"/>
              <a:t> registers anyway.</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6</a:t>
            </a:fld>
            <a:endParaRPr lang="en-US"/>
          </a:p>
        </p:txBody>
      </p:sp>
    </p:spTree>
    <p:extLst>
      <p:ext uri="{BB962C8B-B14F-4D97-AF65-F5344CB8AC3E}">
        <p14:creationId xmlns:p14="http://schemas.microsoft.com/office/powerpoint/2010/main" val="721783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- 0.</a:t>
            </a:r>
          </a:p>
          <a:p>
            <a:r>
              <a:rPr lang="en-US" dirty="0"/>
              <a:t>- </a:t>
            </a:r>
            <a:r>
              <a:rPr lang="en-US" dirty="0" err="1"/>
              <a:t>choOOOoooooOOOOooooose</a:t>
            </a:r>
            <a:r>
              <a:rPr lang="mr-IN" dirty="0"/>
              <a:t>………</a:t>
            </a:r>
            <a:r>
              <a:rPr lang="en-US" dirty="0"/>
              <a:t>.. that means a mux.</a:t>
            </a:r>
          </a:p>
        </p:txBody>
      </p:sp>
      <p:sp>
        <p:nvSpPr>
          <p:cNvPr id="4" name="Slide Number Placeholder 3"/>
          <p:cNvSpPr>
            <a:spLocks noGrp="1"/>
          </p:cNvSpPr>
          <p:nvPr>
            <p:ph type="sldNum" sz="quarter" idx="10"/>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1946850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a:t>
            </a:r>
            <a:r>
              <a:rPr lang="en-US" dirty="0" err="1"/>
              <a:t>muxtopus</a:t>
            </a:r>
            <a:r>
              <a:rPr lang="en-US" dirty="0"/>
              <a:t> is missing</a:t>
            </a:r>
            <a:r>
              <a:rPr lang="en-US" baseline="0" dirty="0"/>
              <a:t> a few legs </a:t>
            </a:r>
            <a:r>
              <a:rPr lang="en-US" baseline="0" dirty="0">
                <a:sym typeface="Wingdings"/>
              </a:rPr>
              <a:t></a:t>
            </a:r>
          </a:p>
          <a:p>
            <a:r>
              <a:rPr lang="en-US" baseline="0" dirty="0">
                <a:sym typeface="Wingdings"/>
              </a:rPr>
              <a:t>- with many legs, you get a </a:t>
            </a:r>
            <a:r>
              <a:rPr lang="en-US" baseline="0" dirty="0" err="1">
                <a:sym typeface="Wingdings"/>
              </a:rPr>
              <a:t>muxtipede</a:t>
            </a:r>
            <a:r>
              <a:rPr lang="en-US" baseline="0" dirty="0">
                <a:sym typeface="Wingdings"/>
              </a:rPr>
              <a:t>. very serious technical terms here.</a:t>
            </a:r>
          </a:p>
          <a:p>
            <a:r>
              <a:rPr lang="en-US" baseline="0" dirty="0">
                <a:sym typeface="Wingdings"/>
              </a:rPr>
              <a:t>- how the registers get from your assembly text into that control signal input is the upcoming control lecture</a:t>
            </a:r>
          </a:p>
        </p:txBody>
      </p:sp>
      <p:sp>
        <p:nvSpPr>
          <p:cNvPr id="4" name="Slide Number Placeholder 3"/>
          <p:cNvSpPr>
            <a:spLocks noGrp="1"/>
          </p:cNvSpPr>
          <p:nvPr>
            <p:ph type="sldNum" sz="quarter" idx="10"/>
          </p:nvPr>
        </p:nvSpPr>
        <p:spPr/>
        <p:txBody>
          <a:bodyPr/>
          <a:lstStyle/>
          <a:p>
            <a:fld id="{999729AB-B77D-48AE-AA10-D1BD2B4D03EA}" type="slidenum">
              <a:rPr lang="en-US" smtClean="0"/>
              <a:pPr/>
              <a:t>8</a:t>
            </a:fld>
            <a:endParaRPr lang="en-US"/>
          </a:p>
        </p:txBody>
      </p:sp>
    </p:spTree>
    <p:extLst>
      <p:ext uri="{BB962C8B-B14F-4D97-AF65-F5344CB8AC3E}">
        <p14:creationId xmlns:p14="http://schemas.microsoft.com/office/powerpoint/2010/main" val="1211475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sz="900" baseline="0" dirty="0"/>
              <a:t>- of course we could. it just means more wires and another mux. but that stuff DOES take up a lot of space in real life.</a:t>
            </a:r>
            <a:endParaRPr lang="en-US" sz="90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530195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5296960"/>
            <a:ext cx="685800" cy="304271"/>
          </a:xfrm>
        </p:spPr>
        <p:txBody>
          <a:bodyPr/>
          <a:lstStyle>
            <a:lvl1pPr>
              <a:defRPr sz="1200"/>
            </a:lvl1pPr>
          </a:lstStyle>
          <a:p>
            <a:r>
              <a:rPr lang="is-IS" dirty="0"/>
              <a:t>CS447</a:t>
            </a:r>
            <a:endParaRPr lang="en-US" dirty="0"/>
          </a:p>
        </p:txBody>
      </p:sp>
      <p:sp>
        <p:nvSpPr>
          <p:cNvPr id="6" name="Slide Number Placeholder 5"/>
          <p:cNvSpPr>
            <a:spLocks noGrp="1"/>
          </p:cNvSpPr>
          <p:nvPr>
            <p:ph type="sldNum" sz="quarter" idx="12"/>
          </p:nvPr>
        </p:nvSpPr>
        <p:spPr>
          <a:xfrm>
            <a:off x="8458200" y="5296960"/>
            <a:ext cx="685800" cy="304271"/>
          </a:xfrm>
        </p:spPr>
        <p:txBody>
          <a:bodyPr/>
          <a:lstStyle>
            <a:lvl1pPr algn="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dirty="0"/>
              <a:t>CS447</a:t>
            </a:r>
            <a:endParaRPr lang="en-US" dirty="0"/>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is-IS"/>
              <a:t>CS447</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6858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s-IS" dirty="0"/>
              <a:t>CS447</a:t>
            </a:r>
            <a:endParaRPr lang="en-US" dirty="0"/>
          </a:p>
        </p:txBody>
      </p:sp>
      <p:sp>
        <p:nvSpPr>
          <p:cNvPr id="6" name="Slide Number Placeholder 5"/>
          <p:cNvSpPr>
            <a:spLocks noGrp="1"/>
          </p:cNvSpPr>
          <p:nvPr>
            <p:ph type="sldNum" sz="quarter" idx="4"/>
          </p:nvPr>
        </p:nvSpPr>
        <p:spPr>
          <a:xfrm>
            <a:off x="8458200" y="5296959"/>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dirty="0"/>
          </a:p>
        </p:txBody>
      </p:sp>
    </p:spTree>
    <p:extLst>
      <p:ext uri="{BB962C8B-B14F-4D97-AF65-F5344CB8AC3E}">
        <p14:creationId xmlns:p14="http://schemas.microsoft.com/office/powerpoint/2010/main" val="103273897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8077200" cy="1225021"/>
          </a:xfrm>
        </p:spPr>
        <p:txBody>
          <a:bodyPr/>
          <a:lstStyle/>
          <a:p>
            <a:r>
              <a:rPr lang="en-US" dirty="0">
                <a:latin typeface="+mj-lt"/>
              </a:rPr>
              <a:t>The Register File, ALU,</a:t>
            </a:r>
            <a:br>
              <a:rPr lang="en-US" dirty="0">
                <a:latin typeface="+mj-lt"/>
              </a:rPr>
            </a:br>
            <a:r>
              <a:rPr lang="en-US" dirty="0">
                <a:latin typeface="+mj-lt"/>
              </a:rPr>
              <a:t>and Memory</a:t>
            </a:r>
            <a:endParaRPr lang="en-US" sz="2400" b="1" dirty="0">
              <a:latin typeface="+mj-lt"/>
            </a:endParaRPr>
          </a:p>
        </p:txBody>
      </p:sp>
      <p:sp>
        <p:nvSpPr>
          <p:cNvPr id="3" name="Subtitle 2"/>
          <p:cNvSpPr>
            <a:spLocks noGrp="1"/>
          </p:cNvSpPr>
          <p:nvPr>
            <p:ph type="subTitle" idx="1"/>
          </p:nvPr>
        </p:nvSpPr>
        <p:spPr/>
        <p:txBody>
          <a:bodyPr/>
          <a:lstStyle/>
          <a:p>
            <a:r>
              <a:rPr lang="en-US" dirty="0"/>
              <a:t>CS 0447</a:t>
            </a:r>
          </a:p>
          <a:p>
            <a:r>
              <a:rPr lang="en-US" dirty="0"/>
              <a:t>Jarrett Billingsley</a:t>
            </a:r>
          </a:p>
        </p:txBody>
      </p:sp>
    </p:spTree>
    <p:extLst>
      <p:ext uri="{BB962C8B-B14F-4D97-AF65-F5344CB8AC3E}">
        <p14:creationId xmlns:p14="http://schemas.microsoft.com/office/powerpoint/2010/main" val="36120865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to a register</a:t>
            </a:r>
          </a:p>
        </p:txBody>
      </p:sp>
      <p:sp>
        <p:nvSpPr>
          <p:cNvPr id="3" name="Content Placeholder 2"/>
          <p:cNvSpPr>
            <a:spLocks noGrp="1"/>
          </p:cNvSpPr>
          <p:nvPr>
            <p:ph idx="1"/>
          </p:nvPr>
        </p:nvSpPr>
        <p:spPr>
          <a:xfrm>
            <a:off x="152400" y="495302"/>
            <a:ext cx="8763000" cy="541562"/>
          </a:xfrm>
        </p:spPr>
        <p:txBody>
          <a:bodyPr>
            <a:normAutofit/>
          </a:bodyPr>
          <a:lstStyle/>
          <a:p>
            <a:r>
              <a:rPr lang="en-US" dirty="0"/>
              <a:t>writing is sort of the mirror image. </a:t>
            </a:r>
            <a:r>
              <a:rPr lang="en-US" i="1" dirty="0"/>
              <a:t>sort of.</a:t>
            </a:r>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10</a:t>
            </a:fld>
            <a:endParaRPr lang="en-US" dirty="0"/>
          </a:p>
        </p:txBody>
      </p:sp>
      <p:grpSp>
        <p:nvGrpSpPr>
          <p:cNvPr id="39" name="Group 38"/>
          <p:cNvGrpSpPr/>
          <p:nvPr/>
        </p:nvGrpSpPr>
        <p:grpSpPr>
          <a:xfrm>
            <a:off x="7568967" y="1905368"/>
            <a:ext cx="1251379" cy="914400"/>
            <a:chOff x="3491846" y="1866901"/>
            <a:chExt cx="1989087" cy="1453453"/>
          </a:xfrm>
        </p:grpSpPr>
        <p:grpSp>
          <p:nvGrpSpPr>
            <p:cNvPr id="40" name="Group 39"/>
            <p:cNvGrpSpPr/>
            <p:nvPr/>
          </p:nvGrpSpPr>
          <p:grpSpPr>
            <a:xfrm>
              <a:off x="3505198" y="1866901"/>
              <a:ext cx="1447798" cy="1453453"/>
              <a:chOff x="3962399" y="1333500"/>
              <a:chExt cx="761999" cy="764975"/>
            </a:xfrm>
          </p:grpSpPr>
          <p:sp>
            <p:nvSpPr>
              <p:cNvPr id="50" name="Rectangle 49"/>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54"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43" name="TextBox 42"/>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45" name="TextBox 44"/>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47" name="TextBox 46"/>
            <p:cNvSpPr txBox="1"/>
            <p:nvPr/>
          </p:nvSpPr>
          <p:spPr>
            <a:xfrm>
              <a:off x="3491846" y="2659473"/>
              <a:ext cx="665537" cy="538137"/>
            </a:xfrm>
            <a:prstGeom prst="rect">
              <a:avLst/>
            </a:prstGeom>
            <a:noFill/>
          </p:spPr>
          <p:txBody>
            <a:bodyPr wrap="none" rtlCol="0">
              <a:spAutoFit/>
            </a:bodyPr>
            <a:lstStyle/>
            <a:p>
              <a:r>
                <a:rPr lang="en-US" sz="1600" b="1" dirty="0" err="1"/>
                <a:t>en</a:t>
              </a:r>
              <a:endParaRPr lang="en-US" sz="1600" b="1" dirty="0"/>
            </a:p>
          </p:txBody>
        </p:sp>
        <p:sp>
          <p:nvSpPr>
            <p:cNvPr id="49" name="TextBox 48"/>
            <p:cNvSpPr txBox="1"/>
            <p:nvPr/>
          </p:nvSpPr>
          <p:spPr>
            <a:xfrm>
              <a:off x="4952988" y="2659098"/>
              <a:ext cx="527945" cy="635981"/>
            </a:xfrm>
            <a:prstGeom prst="rect">
              <a:avLst/>
            </a:prstGeom>
            <a:noFill/>
          </p:spPr>
          <p:txBody>
            <a:bodyPr wrap="none" rtlCol="0">
              <a:spAutoFit/>
            </a:bodyPr>
            <a:lstStyle/>
            <a:p>
              <a:r>
                <a:rPr lang="en-US" sz="2000" b="1" dirty="0"/>
                <a:t>1</a:t>
              </a:r>
            </a:p>
          </p:txBody>
        </p:sp>
        <p:sp>
          <p:nvSpPr>
            <p:cNvPr id="80" name="TextBox 79"/>
            <p:cNvSpPr txBox="1"/>
            <p:nvPr/>
          </p:nvSpPr>
          <p:spPr>
            <a:xfrm>
              <a:off x="3809362" y="2200510"/>
              <a:ext cx="854090" cy="733824"/>
            </a:xfrm>
            <a:prstGeom prst="rect">
              <a:avLst/>
            </a:prstGeom>
            <a:noFill/>
          </p:spPr>
          <p:txBody>
            <a:bodyPr wrap="none" rtlCol="0">
              <a:spAutoFit/>
            </a:bodyPr>
            <a:lstStyle/>
            <a:p>
              <a:r>
                <a:rPr lang="en-US" sz="2400" b="1" dirty="0"/>
                <a:t>83</a:t>
              </a:r>
            </a:p>
          </p:txBody>
        </p:sp>
      </p:grpSp>
      <p:sp>
        <p:nvSpPr>
          <p:cNvPr id="79" name="TextBox 78"/>
          <p:cNvSpPr txBox="1"/>
          <p:nvPr/>
        </p:nvSpPr>
        <p:spPr>
          <a:xfrm>
            <a:off x="7660492" y="876300"/>
            <a:ext cx="756391" cy="830997"/>
          </a:xfrm>
          <a:prstGeom prst="rect">
            <a:avLst/>
          </a:prstGeom>
          <a:noFill/>
        </p:spPr>
        <p:txBody>
          <a:bodyPr wrap="square" rtlCol="0">
            <a:spAutoFit/>
          </a:bodyPr>
          <a:lstStyle/>
          <a:p>
            <a:pPr algn="ctr"/>
            <a:r>
              <a:rPr lang="en-US" sz="4800" b="1" dirty="0"/>
              <a:t>0</a:t>
            </a:r>
          </a:p>
        </p:txBody>
      </p:sp>
      <p:grpSp>
        <p:nvGrpSpPr>
          <p:cNvPr id="100" name="Group 99"/>
          <p:cNvGrpSpPr/>
          <p:nvPr/>
        </p:nvGrpSpPr>
        <p:grpSpPr>
          <a:xfrm>
            <a:off x="7577366" y="3026093"/>
            <a:ext cx="1252407" cy="914400"/>
            <a:chOff x="3490212" y="1866901"/>
            <a:chExt cx="1990721" cy="1453453"/>
          </a:xfrm>
        </p:grpSpPr>
        <p:grpSp>
          <p:nvGrpSpPr>
            <p:cNvPr id="101" name="Group 100"/>
            <p:cNvGrpSpPr/>
            <p:nvPr/>
          </p:nvGrpSpPr>
          <p:grpSpPr>
            <a:xfrm>
              <a:off x="3505198" y="1866901"/>
              <a:ext cx="1447798" cy="1453453"/>
              <a:chOff x="3962399" y="1333500"/>
              <a:chExt cx="761999" cy="764975"/>
            </a:xfrm>
          </p:grpSpPr>
          <p:sp>
            <p:nvSpPr>
              <p:cNvPr id="107" name="Rectangle 106"/>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108"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102" name="TextBox 101"/>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103" name="TextBox 102"/>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104" name="TextBox 103"/>
            <p:cNvSpPr txBox="1"/>
            <p:nvPr/>
          </p:nvSpPr>
          <p:spPr>
            <a:xfrm>
              <a:off x="3490212" y="2676452"/>
              <a:ext cx="665537" cy="538137"/>
            </a:xfrm>
            <a:prstGeom prst="rect">
              <a:avLst/>
            </a:prstGeom>
            <a:noFill/>
          </p:spPr>
          <p:txBody>
            <a:bodyPr wrap="none" rtlCol="0">
              <a:spAutoFit/>
            </a:bodyPr>
            <a:lstStyle/>
            <a:p>
              <a:r>
                <a:rPr lang="en-US" sz="1600" b="1" dirty="0" err="1"/>
                <a:t>en</a:t>
              </a:r>
              <a:endParaRPr lang="en-US" sz="1600" b="1" dirty="0"/>
            </a:p>
          </p:txBody>
        </p:sp>
        <p:sp>
          <p:nvSpPr>
            <p:cNvPr id="105" name="TextBox 104"/>
            <p:cNvSpPr txBox="1"/>
            <p:nvPr/>
          </p:nvSpPr>
          <p:spPr>
            <a:xfrm>
              <a:off x="4952988" y="2659098"/>
              <a:ext cx="527945" cy="635981"/>
            </a:xfrm>
            <a:prstGeom prst="rect">
              <a:avLst/>
            </a:prstGeom>
            <a:noFill/>
          </p:spPr>
          <p:txBody>
            <a:bodyPr wrap="none" rtlCol="0">
              <a:spAutoFit/>
            </a:bodyPr>
            <a:lstStyle/>
            <a:p>
              <a:r>
                <a:rPr lang="en-US" sz="2000" b="1" dirty="0"/>
                <a:t>2</a:t>
              </a:r>
            </a:p>
          </p:txBody>
        </p:sp>
        <p:sp>
          <p:nvSpPr>
            <p:cNvPr id="106" name="TextBox 105"/>
            <p:cNvSpPr txBox="1"/>
            <p:nvPr/>
          </p:nvSpPr>
          <p:spPr>
            <a:xfrm>
              <a:off x="3949501" y="2200510"/>
              <a:ext cx="573809" cy="733824"/>
            </a:xfrm>
            <a:prstGeom prst="rect">
              <a:avLst/>
            </a:prstGeom>
            <a:noFill/>
          </p:spPr>
          <p:txBody>
            <a:bodyPr wrap="none" rtlCol="0">
              <a:spAutoFit/>
            </a:bodyPr>
            <a:lstStyle/>
            <a:p>
              <a:pPr algn="ctr"/>
              <a:r>
                <a:rPr lang="en-US" sz="2400" b="1" dirty="0"/>
                <a:t>4</a:t>
              </a:r>
            </a:p>
          </p:txBody>
        </p:sp>
      </p:grpSp>
      <p:grpSp>
        <p:nvGrpSpPr>
          <p:cNvPr id="109" name="Group 108"/>
          <p:cNvGrpSpPr/>
          <p:nvPr/>
        </p:nvGrpSpPr>
        <p:grpSpPr>
          <a:xfrm>
            <a:off x="7586793" y="4146818"/>
            <a:ext cx="1252407" cy="914400"/>
            <a:chOff x="3490212" y="1866901"/>
            <a:chExt cx="1990721" cy="1453453"/>
          </a:xfrm>
        </p:grpSpPr>
        <p:grpSp>
          <p:nvGrpSpPr>
            <p:cNvPr id="110" name="Group 109"/>
            <p:cNvGrpSpPr/>
            <p:nvPr/>
          </p:nvGrpSpPr>
          <p:grpSpPr>
            <a:xfrm>
              <a:off x="3505198" y="1866901"/>
              <a:ext cx="1447798" cy="1453453"/>
              <a:chOff x="3962399" y="1333500"/>
              <a:chExt cx="761999" cy="764975"/>
            </a:xfrm>
          </p:grpSpPr>
          <p:sp>
            <p:nvSpPr>
              <p:cNvPr id="116" name="Rectangle 115"/>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117"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111" name="TextBox 110"/>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112" name="TextBox 111"/>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113" name="TextBox 112"/>
            <p:cNvSpPr txBox="1"/>
            <p:nvPr/>
          </p:nvSpPr>
          <p:spPr>
            <a:xfrm>
              <a:off x="3490212" y="2718924"/>
              <a:ext cx="665537" cy="538137"/>
            </a:xfrm>
            <a:prstGeom prst="rect">
              <a:avLst/>
            </a:prstGeom>
            <a:noFill/>
          </p:spPr>
          <p:txBody>
            <a:bodyPr wrap="none" rtlCol="0">
              <a:spAutoFit/>
            </a:bodyPr>
            <a:lstStyle/>
            <a:p>
              <a:r>
                <a:rPr lang="en-US" sz="1600" b="1" dirty="0" err="1"/>
                <a:t>en</a:t>
              </a:r>
              <a:endParaRPr lang="en-US" sz="1600" b="1" dirty="0"/>
            </a:p>
          </p:txBody>
        </p:sp>
        <p:sp>
          <p:nvSpPr>
            <p:cNvPr id="114" name="TextBox 113"/>
            <p:cNvSpPr txBox="1"/>
            <p:nvPr/>
          </p:nvSpPr>
          <p:spPr>
            <a:xfrm>
              <a:off x="4952988" y="2659098"/>
              <a:ext cx="527945" cy="635981"/>
            </a:xfrm>
            <a:prstGeom prst="rect">
              <a:avLst/>
            </a:prstGeom>
            <a:noFill/>
          </p:spPr>
          <p:txBody>
            <a:bodyPr wrap="none" rtlCol="0">
              <a:spAutoFit/>
            </a:bodyPr>
            <a:lstStyle/>
            <a:p>
              <a:r>
                <a:rPr lang="en-US" sz="2000" b="1" dirty="0"/>
                <a:t>3</a:t>
              </a:r>
            </a:p>
          </p:txBody>
        </p:sp>
        <p:sp>
          <p:nvSpPr>
            <p:cNvPr id="115" name="TextBox 114"/>
            <p:cNvSpPr txBox="1"/>
            <p:nvPr/>
          </p:nvSpPr>
          <p:spPr>
            <a:xfrm>
              <a:off x="3809362" y="2200510"/>
              <a:ext cx="854090" cy="733824"/>
            </a:xfrm>
            <a:prstGeom prst="rect">
              <a:avLst/>
            </a:prstGeom>
            <a:noFill/>
          </p:spPr>
          <p:txBody>
            <a:bodyPr wrap="none" rtlCol="0">
              <a:spAutoFit/>
            </a:bodyPr>
            <a:lstStyle/>
            <a:p>
              <a:pPr algn="ctr"/>
              <a:r>
                <a:rPr lang="en-US" sz="2400" b="1" dirty="0"/>
                <a:t>29</a:t>
              </a:r>
            </a:p>
          </p:txBody>
        </p:sp>
      </p:grpSp>
      <p:sp>
        <p:nvSpPr>
          <p:cNvPr id="55" name="TextBox 54"/>
          <p:cNvSpPr txBox="1"/>
          <p:nvPr/>
        </p:nvSpPr>
        <p:spPr>
          <a:xfrm>
            <a:off x="491621" y="2573270"/>
            <a:ext cx="2667000" cy="769441"/>
          </a:xfrm>
          <a:prstGeom prst="rect">
            <a:avLst/>
          </a:prstGeom>
          <a:noFill/>
        </p:spPr>
        <p:txBody>
          <a:bodyPr wrap="square" rtlCol="0">
            <a:spAutoFit/>
          </a:bodyPr>
          <a:lstStyle/>
          <a:p>
            <a:pPr algn="ctr"/>
            <a:r>
              <a:rPr lang="en-US" sz="2200" dirty="0"/>
              <a:t>do we </a:t>
            </a:r>
            <a:r>
              <a:rPr lang="en-US" sz="2200" b="1" dirty="0"/>
              <a:t>always </a:t>
            </a:r>
            <a:r>
              <a:rPr lang="en-US" sz="2200" dirty="0"/>
              <a:t>write to a register?</a:t>
            </a:r>
          </a:p>
        </p:txBody>
      </p:sp>
      <p:sp>
        <p:nvSpPr>
          <p:cNvPr id="56" name="TextBox 55"/>
          <p:cNvSpPr txBox="1"/>
          <p:nvPr/>
        </p:nvSpPr>
        <p:spPr>
          <a:xfrm>
            <a:off x="215281" y="1036864"/>
            <a:ext cx="3219681" cy="769441"/>
          </a:xfrm>
          <a:prstGeom prst="rect">
            <a:avLst/>
          </a:prstGeom>
          <a:noFill/>
        </p:spPr>
        <p:txBody>
          <a:bodyPr wrap="square" rtlCol="0">
            <a:spAutoFit/>
          </a:bodyPr>
          <a:lstStyle/>
          <a:p>
            <a:pPr algn="ctr"/>
            <a:r>
              <a:rPr lang="en-US" sz="2200" b="1" dirty="0"/>
              <a:t>what decides </a:t>
            </a:r>
            <a:r>
              <a:rPr lang="en-US" sz="2200" dirty="0"/>
              <a:t>which register to write?</a:t>
            </a:r>
          </a:p>
        </p:txBody>
      </p:sp>
      <p:sp>
        <p:nvSpPr>
          <p:cNvPr id="60" name="TextBox 59"/>
          <p:cNvSpPr txBox="1"/>
          <p:nvPr/>
        </p:nvSpPr>
        <p:spPr>
          <a:xfrm>
            <a:off x="323901" y="1862170"/>
            <a:ext cx="3002441"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add</a:t>
            </a:r>
            <a:r>
              <a:rPr lang="en-US" sz="2800" b="1" dirty="0">
                <a:latin typeface="Consolas" charset="0"/>
                <a:ea typeface="Consolas" charset="0"/>
                <a:cs typeface="Consolas" charset="0"/>
              </a:rPr>
              <a:t> t0, t1, t2</a:t>
            </a:r>
          </a:p>
        </p:txBody>
      </p:sp>
      <p:sp>
        <p:nvSpPr>
          <p:cNvPr id="62" name="Rectangle 61"/>
          <p:cNvSpPr/>
          <p:nvPr/>
        </p:nvSpPr>
        <p:spPr>
          <a:xfrm>
            <a:off x="1132050" y="1862170"/>
            <a:ext cx="693071" cy="5232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76200" y="3434187"/>
            <a:ext cx="3497842" cy="523220"/>
          </a:xfrm>
          <a:prstGeom prst="rect">
            <a:avLst/>
          </a:prstGeom>
          <a:noFill/>
        </p:spPr>
        <p:txBody>
          <a:bodyPr wrap="square" rtlCol="0">
            <a:spAutoFit/>
          </a:bodyPr>
          <a:lstStyle/>
          <a:p>
            <a:pPr algn="ctr"/>
            <a:r>
              <a:rPr lang="en-US" sz="2800" b="1" dirty="0" err="1">
                <a:solidFill>
                  <a:srgbClr val="FF0000"/>
                </a:solidFill>
                <a:latin typeface="Consolas" charset="0"/>
                <a:ea typeface="Consolas" charset="0"/>
                <a:cs typeface="Consolas" charset="0"/>
              </a:rPr>
              <a:t>bne</a:t>
            </a:r>
            <a:r>
              <a:rPr lang="en-US" sz="2800" b="1" dirty="0">
                <a:solidFill>
                  <a:srgbClr val="FF0000"/>
                </a:solidFill>
                <a:latin typeface="Consolas" charset="0"/>
                <a:ea typeface="Consolas" charset="0"/>
                <a:cs typeface="Consolas" charset="0"/>
              </a:rPr>
              <a:t> </a:t>
            </a:r>
            <a:r>
              <a:rPr lang="en-US" sz="2800" b="1" dirty="0">
                <a:latin typeface="Consolas" charset="0"/>
                <a:ea typeface="Consolas" charset="0"/>
                <a:cs typeface="Consolas" charset="0"/>
              </a:rPr>
              <a:t>t0, t2, top</a:t>
            </a:r>
            <a:endParaRPr lang="en-US" sz="2800" b="1" dirty="0"/>
          </a:p>
        </p:txBody>
      </p:sp>
      <p:sp>
        <p:nvSpPr>
          <p:cNvPr id="67" name="TextBox 66"/>
          <p:cNvSpPr txBox="1"/>
          <p:nvPr/>
        </p:nvSpPr>
        <p:spPr>
          <a:xfrm>
            <a:off x="3777072" y="1036864"/>
            <a:ext cx="3233328" cy="1107996"/>
          </a:xfrm>
          <a:prstGeom prst="rect">
            <a:avLst/>
          </a:prstGeom>
          <a:noFill/>
        </p:spPr>
        <p:txBody>
          <a:bodyPr wrap="square" rtlCol="0">
            <a:spAutoFit/>
          </a:bodyPr>
          <a:lstStyle/>
          <a:p>
            <a:pPr algn="ctr"/>
            <a:r>
              <a:rPr lang="en-US" sz="2200" dirty="0"/>
              <a:t>we're making a choice here, but a mux doesn't really make sense</a:t>
            </a:r>
            <a:r>
              <a:rPr lang="mr-IN" sz="2200" dirty="0"/>
              <a:t>…</a:t>
            </a:r>
            <a:endParaRPr lang="en-US" sz="2200" dirty="0"/>
          </a:p>
        </p:txBody>
      </p:sp>
      <p:sp>
        <p:nvSpPr>
          <p:cNvPr id="69" name="TextBox 68"/>
          <p:cNvSpPr txBox="1"/>
          <p:nvPr/>
        </p:nvSpPr>
        <p:spPr>
          <a:xfrm>
            <a:off x="4081819" y="2587801"/>
            <a:ext cx="2634598" cy="1107996"/>
          </a:xfrm>
          <a:prstGeom prst="rect">
            <a:avLst/>
          </a:prstGeom>
          <a:noFill/>
        </p:spPr>
        <p:txBody>
          <a:bodyPr wrap="square" rtlCol="0">
            <a:spAutoFit/>
          </a:bodyPr>
          <a:lstStyle/>
          <a:p>
            <a:pPr algn="ctr"/>
            <a:r>
              <a:rPr lang="en-US" sz="2200"/>
              <a:t>we </a:t>
            </a:r>
            <a:r>
              <a:rPr lang="en-US" sz="2200" dirty="0"/>
              <a:t>can also use the </a:t>
            </a:r>
            <a:r>
              <a:rPr lang="en-US" sz="2200" b="1" dirty="0"/>
              <a:t>write enables</a:t>
            </a:r>
            <a:r>
              <a:rPr lang="en-US" sz="2200" dirty="0"/>
              <a:t> to make choices.</a:t>
            </a:r>
          </a:p>
        </p:txBody>
      </p:sp>
      <p:sp>
        <p:nvSpPr>
          <p:cNvPr id="70" name="TextBox 69"/>
          <p:cNvSpPr txBox="1"/>
          <p:nvPr/>
        </p:nvSpPr>
        <p:spPr>
          <a:xfrm>
            <a:off x="2050502" y="4006787"/>
            <a:ext cx="5213582" cy="1107996"/>
          </a:xfrm>
          <a:prstGeom prst="rect">
            <a:avLst/>
          </a:prstGeom>
          <a:noFill/>
        </p:spPr>
        <p:txBody>
          <a:bodyPr wrap="square" rtlCol="0">
            <a:spAutoFit/>
          </a:bodyPr>
          <a:lstStyle/>
          <a:p>
            <a:pPr algn="ctr"/>
            <a:r>
              <a:rPr lang="en-US" sz="2200" dirty="0"/>
              <a:t>so let's think about the logic of </a:t>
            </a:r>
            <a:r>
              <a:rPr lang="en-US" sz="2200" i="1" dirty="0"/>
              <a:t>when</a:t>
            </a:r>
            <a:r>
              <a:rPr lang="en-US" sz="2200" dirty="0"/>
              <a:t> each of these registers should change. “register 1 should change if…”</a:t>
            </a:r>
          </a:p>
        </p:txBody>
      </p:sp>
    </p:spTree>
    <p:extLst>
      <p:ext uri="{BB962C8B-B14F-4D97-AF65-F5344CB8AC3E}">
        <p14:creationId xmlns:p14="http://schemas.microsoft.com/office/powerpoint/2010/main" val="19500083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60" grpId="0"/>
      <p:bldP spid="62" grpId="0" animBg="1"/>
      <p:bldP spid="66" grpId="0"/>
      <p:bldP spid="67" grpId="0"/>
      <p:bldP spid="69" grpId="0"/>
      <p:bldP spid="7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first, but ugly and bad attempt</a:t>
            </a:r>
          </a:p>
        </p:txBody>
      </p:sp>
      <p:sp>
        <p:nvSpPr>
          <p:cNvPr id="3" name="Content Placeholder 2"/>
          <p:cNvSpPr>
            <a:spLocks noGrp="1"/>
          </p:cNvSpPr>
          <p:nvPr>
            <p:ph idx="1"/>
          </p:nvPr>
        </p:nvSpPr>
        <p:spPr>
          <a:xfrm>
            <a:off x="152400" y="495301"/>
            <a:ext cx="8763000" cy="557433"/>
          </a:xfrm>
        </p:spPr>
        <p:txBody>
          <a:bodyPr>
            <a:normAutofit/>
          </a:bodyPr>
          <a:lstStyle/>
          <a:p>
            <a:r>
              <a:rPr lang="en-US" dirty="0"/>
              <a:t>we only want to write to </a:t>
            </a:r>
            <a:r>
              <a:rPr lang="en-US" i="1" dirty="0"/>
              <a:t>one</a:t>
            </a:r>
            <a:r>
              <a:rPr lang="en-US" dirty="0"/>
              <a:t> register at a time</a:t>
            </a:r>
            <a:r>
              <a:rPr lang="mr-IN" dirty="0"/>
              <a:t>…</a:t>
            </a:r>
            <a:r>
              <a:rPr lang="en-US" dirty="0"/>
              <a:t> if any.</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11</a:t>
            </a:fld>
            <a:endParaRPr lang="en-US" dirty="0"/>
          </a:p>
        </p:txBody>
      </p:sp>
      <p:grpSp>
        <p:nvGrpSpPr>
          <p:cNvPr id="50" name="Group 49"/>
          <p:cNvGrpSpPr/>
          <p:nvPr/>
        </p:nvGrpSpPr>
        <p:grpSpPr>
          <a:xfrm>
            <a:off x="7568967" y="1905368"/>
            <a:ext cx="1251379" cy="914400"/>
            <a:chOff x="3491846" y="1866901"/>
            <a:chExt cx="1989087" cy="1453453"/>
          </a:xfrm>
        </p:grpSpPr>
        <p:grpSp>
          <p:nvGrpSpPr>
            <p:cNvPr id="56" name="Group 55"/>
            <p:cNvGrpSpPr/>
            <p:nvPr/>
          </p:nvGrpSpPr>
          <p:grpSpPr>
            <a:xfrm>
              <a:off x="3505198" y="1866901"/>
              <a:ext cx="1447798" cy="1453453"/>
              <a:chOff x="3962399" y="1333500"/>
              <a:chExt cx="761999" cy="764975"/>
            </a:xfrm>
          </p:grpSpPr>
          <p:sp>
            <p:nvSpPr>
              <p:cNvPr id="64" name="Rectangle 63"/>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65"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57" name="TextBox 56"/>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58" name="TextBox 57"/>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59" name="TextBox 58"/>
            <p:cNvSpPr txBox="1"/>
            <p:nvPr/>
          </p:nvSpPr>
          <p:spPr>
            <a:xfrm>
              <a:off x="3491846" y="2659473"/>
              <a:ext cx="665537" cy="538137"/>
            </a:xfrm>
            <a:prstGeom prst="rect">
              <a:avLst/>
            </a:prstGeom>
            <a:noFill/>
          </p:spPr>
          <p:txBody>
            <a:bodyPr wrap="none" rtlCol="0">
              <a:spAutoFit/>
            </a:bodyPr>
            <a:lstStyle/>
            <a:p>
              <a:r>
                <a:rPr lang="en-US" sz="1600" b="1" dirty="0" err="1"/>
                <a:t>en</a:t>
              </a:r>
              <a:endParaRPr lang="en-US" sz="1600" b="1" dirty="0"/>
            </a:p>
          </p:txBody>
        </p:sp>
        <p:sp>
          <p:nvSpPr>
            <p:cNvPr id="60" name="TextBox 59"/>
            <p:cNvSpPr txBox="1"/>
            <p:nvPr/>
          </p:nvSpPr>
          <p:spPr>
            <a:xfrm>
              <a:off x="4952988" y="2659098"/>
              <a:ext cx="527945" cy="635981"/>
            </a:xfrm>
            <a:prstGeom prst="rect">
              <a:avLst/>
            </a:prstGeom>
            <a:noFill/>
          </p:spPr>
          <p:txBody>
            <a:bodyPr wrap="none" rtlCol="0">
              <a:spAutoFit/>
            </a:bodyPr>
            <a:lstStyle/>
            <a:p>
              <a:r>
                <a:rPr lang="en-US" sz="2000" b="1" dirty="0"/>
                <a:t>1</a:t>
              </a:r>
            </a:p>
          </p:txBody>
        </p:sp>
        <p:sp>
          <p:nvSpPr>
            <p:cNvPr id="61" name="TextBox 60"/>
            <p:cNvSpPr txBox="1"/>
            <p:nvPr/>
          </p:nvSpPr>
          <p:spPr>
            <a:xfrm>
              <a:off x="3809362" y="2200510"/>
              <a:ext cx="854090" cy="733824"/>
            </a:xfrm>
            <a:prstGeom prst="rect">
              <a:avLst/>
            </a:prstGeom>
            <a:noFill/>
          </p:spPr>
          <p:txBody>
            <a:bodyPr wrap="none" rtlCol="0">
              <a:spAutoFit/>
            </a:bodyPr>
            <a:lstStyle/>
            <a:p>
              <a:r>
                <a:rPr lang="en-US" sz="2400" b="1" dirty="0"/>
                <a:t>83</a:t>
              </a:r>
            </a:p>
          </p:txBody>
        </p:sp>
      </p:grpSp>
      <p:sp>
        <p:nvSpPr>
          <p:cNvPr id="66" name="TextBox 65"/>
          <p:cNvSpPr txBox="1"/>
          <p:nvPr/>
        </p:nvSpPr>
        <p:spPr>
          <a:xfrm>
            <a:off x="7660492" y="876300"/>
            <a:ext cx="756391" cy="830997"/>
          </a:xfrm>
          <a:prstGeom prst="rect">
            <a:avLst/>
          </a:prstGeom>
          <a:noFill/>
        </p:spPr>
        <p:txBody>
          <a:bodyPr wrap="square" rtlCol="0">
            <a:spAutoFit/>
          </a:bodyPr>
          <a:lstStyle/>
          <a:p>
            <a:pPr algn="ctr"/>
            <a:r>
              <a:rPr lang="en-US" sz="4800" b="1" dirty="0"/>
              <a:t>0</a:t>
            </a:r>
          </a:p>
        </p:txBody>
      </p:sp>
      <p:grpSp>
        <p:nvGrpSpPr>
          <p:cNvPr id="67" name="Group 66"/>
          <p:cNvGrpSpPr/>
          <p:nvPr/>
        </p:nvGrpSpPr>
        <p:grpSpPr>
          <a:xfrm>
            <a:off x="7577366" y="3026093"/>
            <a:ext cx="1252407" cy="914400"/>
            <a:chOff x="3490212" y="1866901"/>
            <a:chExt cx="1990721" cy="1453453"/>
          </a:xfrm>
        </p:grpSpPr>
        <p:grpSp>
          <p:nvGrpSpPr>
            <p:cNvPr id="68" name="Group 67"/>
            <p:cNvGrpSpPr/>
            <p:nvPr/>
          </p:nvGrpSpPr>
          <p:grpSpPr>
            <a:xfrm>
              <a:off x="3505198" y="1866901"/>
              <a:ext cx="1447798" cy="1453453"/>
              <a:chOff x="3962399" y="1333500"/>
              <a:chExt cx="761999" cy="764975"/>
            </a:xfrm>
          </p:grpSpPr>
          <p:sp>
            <p:nvSpPr>
              <p:cNvPr id="93" name="Rectangle 92"/>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94"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73" name="TextBox 72"/>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74" name="TextBox 73"/>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78" name="TextBox 77"/>
            <p:cNvSpPr txBox="1"/>
            <p:nvPr/>
          </p:nvSpPr>
          <p:spPr>
            <a:xfrm>
              <a:off x="3490212" y="2676452"/>
              <a:ext cx="665537" cy="538137"/>
            </a:xfrm>
            <a:prstGeom prst="rect">
              <a:avLst/>
            </a:prstGeom>
            <a:noFill/>
          </p:spPr>
          <p:txBody>
            <a:bodyPr wrap="none" rtlCol="0">
              <a:spAutoFit/>
            </a:bodyPr>
            <a:lstStyle/>
            <a:p>
              <a:r>
                <a:rPr lang="en-US" sz="1600" b="1" dirty="0" err="1"/>
                <a:t>en</a:t>
              </a:r>
              <a:endParaRPr lang="en-US" sz="1600" b="1" dirty="0"/>
            </a:p>
          </p:txBody>
        </p:sp>
        <p:sp>
          <p:nvSpPr>
            <p:cNvPr id="80" name="TextBox 79"/>
            <p:cNvSpPr txBox="1"/>
            <p:nvPr/>
          </p:nvSpPr>
          <p:spPr>
            <a:xfrm>
              <a:off x="4952988" y="2659098"/>
              <a:ext cx="527945" cy="635981"/>
            </a:xfrm>
            <a:prstGeom prst="rect">
              <a:avLst/>
            </a:prstGeom>
            <a:noFill/>
          </p:spPr>
          <p:txBody>
            <a:bodyPr wrap="none" rtlCol="0">
              <a:spAutoFit/>
            </a:bodyPr>
            <a:lstStyle/>
            <a:p>
              <a:r>
                <a:rPr lang="en-US" sz="2000" b="1" dirty="0"/>
                <a:t>2</a:t>
              </a:r>
            </a:p>
          </p:txBody>
        </p:sp>
        <p:sp>
          <p:nvSpPr>
            <p:cNvPr id="92" name="TextBox 91"/>
            <p:cNvSpPr txBox="1"/>
            <p:nvPr/>
          </p:nvSpPr>
          <p:spPr>
            <a:xfrm>
              <a:off x="3949501" y="2200510"/>
              <a:ext cx="573809" cy="733824"/>
            </a:xfrm>
            <a:prstGeom prst="rect">
              <a:avLst/>
            </a:prstGeom>
            <a:noFill/>
          </p:spPr>
          <p:txBody>
            <a:bodyPr wrap="none" rtlCol="0">
              <a:spAutoFit/>
            </a:bodyPr>
            <a:lstStyle/>
            <a:p>
              <a:pPr algn="ctr"/>
              <a:r>
                <a:rPr lang="en-US" sz="2400" b="1" dirty="0"/>
                <a:t>4</a:t>
              </a:r>
            </a:p>
          </p:txBody>
        </p:sp>
      </p:grpSp>
      <p:grpSp>
        <p:nvGrpSpPr>
          <p:cNvPr id="95" name="Group 94"/>
          <p:cNvGrpSpPr/>
          <p:nvPr/>
        </p:nvGrpSpPr>
        <p:grpSpPr>
          <a:xfrm>
            <a:off x="7586793" y="4146818"/>
            <a:ext cx="1252407" cy="914400"/>
            <a:chOff x="3490212" y="1866901"/>
            <a:chExt cx="1990721" cy="1453453"/>
          </a:xfrm>
        </p:grpSpPr>
        <p:grpSp>
          <p:nvGrpSpPr>
            <p:cNvPr id="96" name="Group 95"/>
            <p:cNvGrpSpPr/>
            <p:nvPr/>
          </p:nvGrpSpPr>
          <p:grpSpPr>
            <a:xfrm>
              <a:off x="3505198" y="1866901"/>
              <a:ext cx="1447798" cy="1453453"/>
              <a:chOff x="3962399" y="1333500"/>
              <a:chExt cx="761999" cy="764975"/>
            </a:xfrm>
          </p:grpSpPr>
          <p:sp>
            <p:nvSpPr>
              <p:cNvPr id="102" name="Rectangle 101"/>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103"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97" name="TextBox 96"/>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98" name="TextBox 97"/>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99" name="TextBox 98"/>
            <p:cNvSpPr txBox="1"/>
            <p:nvPr/>
          </p:nvSpPr>
          <p:spPr>
            <a:xfrm>
              <a:off x="3490212" y="2718924"/>
              <a:ext cx="665537" cy="538137"/>
            </a:xfrm>
            <a:prstGeom prst="rect">
              <a:avLst/>
            </a:prstGeom>
            <a:noFill/>
          </p:spPr>
          <p:txBody>
            <a:bodyPr wrap="none" rtlCol="0">
              <a:spAutoFit/>
            </a:bodyPr>
            <a:lstStyle/>
            <a:p>
              <a:r>
                <a:rPr lang="en-US" sz="1600" b="1" dirty="0" err="1"/>
                <a:t>en</a:t>
              </a:r>
              <a:endParaRPr lang="en-US" sz="1600" b="1" dirty="0"/>
            </a:p>
          </p:txBody>
        </p:sp>
        <p:sp>
          <p:nvSpPr>
            <p:cNvPr id="100" name="TextBox 99"/>
            <p:cNvSpPr txBox="1"/>
            <p:nvPr/>
          </p:nvSpPr>
          <p:spPr>
            <a:xfrm>
              <a:off x="4952988" y="2659098"/>
              <a:ext cx="527945" cy="635981"/>
            </a:xfrm>
            <a:prstGeom prst="rect">
              <a:avLst/>
            </a:prstGeom>
            <a:noFill/>
          </p:spPr>
          <p:txBody>
            <a:bodyPr wrap="none" rtlCol="0">
              <a:spAutoFit/>
            </a:bodyPr>
            <a:lstStyle/>
            <a:p>
              <a:r>
                <a:rPr lang="en-US" sz="2000" b="1" dirty="0"/>
                <a:t>3</a:t>
              </a:r>
            </a:p>
          </p:txBody>
        </p:sp>
        <p:sp>
          <p:nvSpPr>
            <p:cNvPr id="101" name="TextBox 100"/>
            <p:cNvSpPr txBox="1"/>
            <p:nvPr/>
          </p:nvSpPr>
          <p:spPr>
            <a:xfrm>
              <a:off x="3809362" y="2200510"/>
              <a:ext cx="854090" cy="733824"/>
            </a:xfrm>
            <a:prstGeom prst="rect">
              <a:avLst/>
            </a:prstGeom>
            <a:noFill/>
          </p:spPr>
          <p:txBody>
            <a:bodyPr wrap="none" rtlCol="0">
              <a:spAutoFit/>
            </a:bodyPr>
            <a:lstStyle/>
            <a:p>
              <a:pPr algn="ctr"/>
              <a:r>
                <a:rPr lang="en-US" sz="2400" b="1" dirty="0"/>
                <a:t>29</a:t>
              </a:r>
            </a:p>
          </p:txBody>
        </p:sp>
      </p:grpSp>
      <p:sp>
        <p:nvSpPr>
          <p:cNvPr id="104" name="TextBox 103"/>
          <p:cNvSpPr txBox="1"/>
          <p:nvPr/>
        </p:nvSpPr>
        <p:spPr>
          <a:xfrm>
            <a:off x="212867" y="954248"/>
            <a:ext cx="3018013" cy="1107996"/>
          </a:xfrm>
          <a:prstGeom prst="rect">
            <a:avLst/>
          </a:prstGeom>
          <a:noFill/>
        </p:spPr>
        <p:txBody>
          <a:bodyPr wrap="square" rtlCol="0">
            <a:spAutoFit/>
          </a:bodyPr>
          <a:lstStyle/>
          <a:p>
            <a:pPr algn="ctr"/>
            <a:r>
              <a:rPr lang="en-US" sz="2200" dirty="0"/>
              <a:t>we'll need a </a:t>
            </a:r>
            <a:r>
              <a:rPr lang="en-US" sz="2200" b="1" dirty="0"/>
              <a:t>write enable</a:t>
            </a:r>
            <a:r>
              <a:rPr lang="en-US" sz="2200" dirty="0"/>
              <a:t> signal for the </a:t>
            </a:r>
            <a:r>
              <a:rPr lang="en-US" sz="2200" i="1" dirty="0"/>
              <a:t>register file </a:t>
            </a:r>
            <a:r>
              <a:rPr lang="en-US" sz="2200" dirty="0"/>
              <a:t>as a whole</a:t>
            </a:r>
            <a:r>
              <a:rPr lang="en-US" sz="2200" i="1" dirty="0"/>
              <a:t>.</a:t>
            </a:r>
            <a:endParaRPr lang="en-US" sz="2200" dirty="0"/>
          </a:p>
        </p:txBody>
      </p:sp>
      <p:sp>
        <p:nvSpPr>
          <p:cNvPr id="105" name="TextBox 104"/>
          <p:cNvSpPr txBox="1"/>
          <p:nvPr/>
        </p:nvSpPr>
        <p:spPr>
          <a:xfrm>
            <a:off x="5820143" y="964752"/>
            <a:ext cx="736099" cy="523220"/>
          </a:xfrm>
          <a:prstGeom prst="rect">
            <a:avLst/>
          </a:prstGeom>
          <a:noFill/>
        </p:spPr>
        <p:txBody>
          <a:bodyPr wrap="none" rtlCol="0">
            <a:spAutoFit/>
          </a:bodyPr>
          <a:lstStyle/>
          <a:p>
            <a:r>
              <a:rPr lang="en-US" sz="2800" b="1" dirty="0">
                <a:solidFill>
                  <a:srgbClr val="00B0F0"/>
                </a:solidFill>
              </a:rPr>
              <a:t>WE</a:t>
            </a:r>
          </a:p>
        </p:txBody>
      </p:sp>
      <p:sp>
        <p:nvSpPr>
          <p:cNvPr id="106" name="TextBox 105"/>
          <p:cNvSpPr txBox="1"/>
          <p:nvPr/>
        </p:nvSpPr>
        <p:spPr>
          <a:xfrm>
            <a:off x="356922" y="2053693"/>
            <a:ext cx="2729902" cy="584775"/>
          </a:xfrm>
          <a:prstGeom prst="rect">
            <a:avLst/>
          </a:prstGeom>
          <a:noFill/>
        </p:spPr>
        <p:txBody>
          <a:bodyPr wrap="square" rtlCol="0">
            <a:spAutoFit/>
          </a:bodyPr>
          <a:lstStyle/>
          <a:p>
            <a:pPr algn="ctr"/>
            <a:r>
              <a:rPr lang="en-US" sz="1600" dirty="0"/>
              <a:t>it's </a:t>
            </a:r>
            <a:r>
              <a:rPr lang="en-US" sz="1600" b="1" dirty="0"/>
              <a:t>1</a:t>
            </a:r>
            <a:r>
              <a:rPr lang="en-US" sz="1600" dirty="0"/>
              <a:t> (true) for instructions that have a destination.</a:t>
            </a:r>
          </a:p>
        </p:txBody>
      </p:sp>
      <p:sp>
        <p:nvSpPr>
          <p:cNvPr id="107" name="Freeform 106"/>
          <p:cNvSpPr/>
          <p:nvPr/>
        </p:nvSpPr>
        <p:spPr>
          <a:xfrm>
            <a:off x="6221371" y="1468466"/>
            <a:ext cx="743456" cy="1013478"/>
          </a:xfrm>
          <a:custGeom>
            <a:avLst/>
            <a:gdLst>
              <a:gd name="connsiteX0" fmla="*/ 0 w 466344"/>
              <a:gd name="connsiteY0" fmla="*/ 0 h 2240280"/>
              <a:gd name="connsiteX1" fmla="*/ 0 w 466344"/>
              <a:gd name="connsiteY1" fmla="*/ 2240280 h 2240280"/>
              <a:gd name="connsiteX2" fmla="*/ 466344 w 466344"/>
              <a:gd name="connsiteY2" fmla="*/ 2240280 h 2240280"/>
            </a:gdLst>
            <a:ahLst/>
            <a:cxnLst>
              <a:cxn ang="0">
                <a:pos x="connsiteX0" y="connsiteY0"/>
              </a:cxn>
              <a:cxn ang="0">
                <a:pos x="connsiteX1" y="connsiteY1"/>
              </a:cxn>
              <a:cxn ang="0">
                <a:pos x="connsiteX2" y="connsiteY2"/>
              </a:cxn>
            </a:cxnLst>
            <a:rect l="l" t="t" r="r" b="b"/>
            <a:pathLst>
              <a:path w="466344" h="2240280">
                <a:moveTo>
                  <a:pt x="0" y="0"/>
                </a:moveTo>
                <a:lnTo>
                  <a:pt x="0" y="2240280"/>
                </a:lnTo>
                <a:lnTo>
                  <a:pt x="466344" y="2240280"/>
                </a:lnTo>
              </a:path>
            </a:pathLst>
          </a:cu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2" name="Group 141"/>
          <p:cNvGrpSpPr/>
          <p:nvPr/>
        </p:nvGrpSpPr>
        <p:grpSpPr>
          <a:xfrm>
            <a:off x="6155013" y="2400841"/>
            <a:ext cx="815575" cy="1220827"/>
            <a:chOff x="2895517" y="2306419"/>
            <a:chExt cx="815575" cy="1220827"/>
          </a:xfrm>
        </p:grpSpPr>
        <p:sp>
          <p:nvSpPr>
            <p:cNvPr id="143" name="Freeform 142"/>
            <p:cNvSpPr/>
            <p:nvPr/>
          </p:nvSpPr>
          <p:spPr>
            <a:xfrm>
              <a:off x="2967636" y="2367719"/>
              <a:ext cx="743456" cy="1159527"/>
            </a:xfrm>
            <a:custGeom>
              <a:avLst/>
              <a:gdLst>
                <a:gd name="connsiteX0" fmla="*/ 0 w 466344"/>
                <a:gd name="connsiteY0" fmla="*/ 0 h 2240280"/>
                <a:gd name="connsiteX1" fmla="*/ 0 w 466344"/>
                <a:gd name="connsiteY1" fmla="*/ 2240280 h 2240280"/>
                <a:gd name="connsiteX2" fmla="*/ 466344 w 466344"/>
                <a:gd name="connsiteY2" fmla="*/ 2240280 h 2240280"/>
              </a:gdLst>
              <a:ahLst/>
              <a:cxnLst>
                <a:cxn ang="0">
                  <a:pos x="connsiteX0" y="connsiteY0"/>
                </a:cxn>
                <a:cxn ang="0">
                  <a:pos x="connsiteX1" y="connsiteY1"/>
                </a:cxn>
                <a:cxn ang="0">
                  <a:pos x="connsiteX2" y="connsiteY2"/>
                </a:cxn>
              </a:cxnLst>
              <a:rect l="l" t="t" r="r" b="b"/>
              <a:pathLst>
                <a:path w="466344" h="2240280">
                  <a:moveTo>
                    <a:pt x="0" y="0"/>
                  </a:moveTo>
                  <a:lnTo>
                    <a:pt x="0" y="2240280"/>
                  </a:lnTo>
                  <a:lnTo>
                    <a:pt x="466344" y="2240280"/>
                  </a:lnTo>
                </a:path>
              </a:pathLst>
            </a:cu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2895517" y="2306419"/>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5" name="Group 144"/>
          <p:cNvGrpSpPr/>
          <p:nvPr/>
        </p:nvGrpSpPr>
        <p:grpSpPr>
          <a:xfrm>
            <a:off x="6151838" y="3555404"/>
            <a:ext cx="815575" cy="1262960"/>
            <a:chOff x="2895517" y="2306419"/>
            <a:chExt cx="815575" cy="1220827"/>
          </a:xfrm>
        </p:grpSpPr>
        <p:sp>
          <p:nvSpPr>
            <p:cNvPr id="146" name="Freeform 145"/>
            <p:cNvSpPr/>
            <p:nvPr/>
          </p:nvSpPr>
          <p:spPr>
            <a:xfrm>
              <a:off x="2967636" y="2367719"/>
              <a:ext cx="743456" cy="1159527"/>
            </a:xfrm>
            <a:custGeom>
              <a:avLst/>
              <a:gdLst>
                <a:gd name="connsiteX0" fmla="*/ 0 w 466344"/>
                <a:gd name="connsiteY0" fmla="*/ 0 h 2240280"/>
                <a:gd name="connsiteX1" fmla="*/ 0 w 466344"/>
                <a:gd name="connsiteY1" fmla="*/ 2240280 h 2240280"/>
                <a:gd name="connsiteX2" fmla="*/ 466344 w 466344"/>
                <a:gd name="connsiteY2" fmla="*/ 2240280 h 2240280"/>
              </a:gdLst>
              <a:ahLst/>
              <a:cxnLst>
                <a:cxn ang="0">
                  <a:pos x="connsiteX0" y="connsiteY0"/>
                </a:cxn>
                <a:cxn ang="0">
                  <a:pos x="connsiteX1" y="connsiteY1"/>
                </a:cxn>
                <a:cxn ang="0">
                  <a:pos x="connsiteX2" y="connsiteY2"/>
                </a:cxn>
              </a:cxnLst>
              <a:rect l="l" t="t" r="r" b="b"/>
              <a:pathLst>
                <a:path w="466344" h="2240280">
                  <a:moveTo>
                    <a:pt x="0" y="0"/>
                  </a:moveTo>
                  <a:lnTo>
                    <a:pt x="0" y="2240280"/>
                  </a:lnTo>
                  <a:lnTo>
                    <a:pt x="466344" y="2240280"/>
                  </a:lnTo>
                </a:path>
              </a:pathLst>
            </a:cu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2895517" y="2306419"/>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8" name="TextBox 147"/>
          <p:cNvSpPr txBox="1"/>
          <p:nvPr/>
        </p:nvSpPr>
        <p:spPr>
          <a:xfrm>
            <a:off x="215240" y="2681976"/>
            <a:ext cx="3018013" cy="1107996"/>
          </a:xfrm>
          <a:prstGeom prst="rect">
            <a:avLst/>
          </a:prstGeom>
          <a:noFill/>
        </p:spPr>
        <p:txBody>
          <a:bodyPr wrap="square" rtlCol="0">
            <a:spAutoFit/>
          </a:bodyPr>
          <a:lstStyle/>
          <a:p>
            <a:pPr algn="ctr"/>
            <a:r>
              <a:rPr lang="en-US" sz="2200" dirty="0"/>
              <a:t>every register needs an AND gate, cause that's what we said.</a:t>
            </a:r>
          </a:p>
        </p:txBody>
      </p:sp>
      <p:sp>
        <p:nvSpPr>
          <p:cNvPr id="149" name="TextBox 148"/>
          <p:cNvSpPr txBox="1"/>
          <p:nvPr/>
        </p:nvSpPr>
        <p:spPr>
          <a:xfrm>
            <a:off x="212867" y="3920903"/>
            <a:ext cx="3018013" cy="1107996"/>
          </a:xfrm>
          <a:prstGeom prst="rect">
            <a:avLst/>
          </a:prstGeom>
          <a:noFill/>
        </p:spPr>
        <p:txBody>
          <a:bodyPr wrap="square" rtlCol="0">
            <a:spAutoFit/>
          </a:bodyPr>
          <a:lstStyle/>
          <a:p>
            <a:pPr algn="ctr"/>
            <a:r>
              <a:rPr lang="en-US" sz="2200" dirty="0"/>
              <a:t>but</a:t>
            </a:r>
            <a:r>
              <a:rPr lang="mr-IN" sz="2200" dirty="0"/>
              <a:t>…</a:t>
            </a:r>
            <a:r>
              <a:rPr lang="en-US" sz="2200" dirty="0"/>
              <a:t> how do I check if the destination == 1? or 2, or 3?</a:t>
            </a:r>
          </a:p>
        </p:txBody>
      </p:sp>
      <p:sp>
        <p:nvSpPr>
          <p:cNvPr id="150" name="TextBox 149"/>
          <p:cNvSpPr txBox="1"/>
          <p:nvPr/>
        </p:nvSpPr>
        <p:spPr>
          <a:xfrm>
            <a:off x="3754522" y="1026307"/>
            <a:ext cx="466795" cy="400110"/>
          </a:xfrm>
          <a:prstGeom prst="rect">
            <a:avLst/>
          </a:prstGeom>
          <a:noFill/>
        </p:spPr>
        <p:txBody>
          <a:bodyPr wrap="none" rtlCol="0">
            <a:spAutoFit/>
          </a:bodyPr>
          <a:lstStyle/>
          <a:p>
            <a:pPr algn="ctr"/>
            <a:r>
              <a:rPr lang="en-US" sz="2000" b="1" dirty="0" err="1">
                <a:solidFill>
                  <a:srgbClr val="00B0F0"/>
                </a:solidFill>
                <a:latin typeface="Consolas" panose="020B0609020204030204" pitchFamily="49" charset="0"/>
                <a:cs typeface="Consolas" panose="020B0609020204030204" pitchFamily="49" charset="0"/>
              </a:rPr>
              <a:t>rd</a:t>
            </a:r>
            <a:endParaRPr lang="en-US" sz="2000" b="1" dirty="0">
              <a:solidFill>
                <a:srgbClr val="00B0F0"/>
              </a:solidFill>
              <a:latin typeface="Consolas" panose="020B0609020204030204" pitchFamily="49" charset="0"/>
              <a:cs typeface="Consolas" panose="020B0609020204030204" pitchFamily="49" charset="0"/>
            </a:endParaRPr>
          </a:p>
        </p:txBody>
      </p:sp>
      <p:sp>
        <p:nvSpPr>
          <p:cNvPr id="152" name="Freeform 151"/>
          <p:cNvSpPr/>
          <p:nvPr/>
        </p:nvSpPr>
        <p:spPr>
          <a:xfrm>
            <a:off x="4014179" y="1463563"/>
            <a:ext cx="743456" cy="1023605"/>
          </a:xfrm>
          <a:custGeom>
            <a:avLst/>
            <a:gdLst>
              <a:gd name="connsiteX0" fmla="*/ 0 w 466344"/>
              <a:gd name="connsiteY0" fmla="*/ 0 h 2240280"/>
              <a:gd name="connsiteX1" fmla="*/ 0 w 466344"/>
              <a:gd name="connsiteY1" fmla="*/ 2240280 h 2240280"/>
              <a:gd name="connsiteX2" fmla="*/ 466344 w 466344"/>
              <a:gd name="connsiteY2" fmla="*/ 2240280 h 2240280"/>
            </a:gdLst>
            <a:ahLst/>
            <a:cxnLst>
              <a:cxn ang="0">
                <a:pos x="connsiteX0" y="connsiteY0"/>
              </a:cxn>
              <a:cxn ang="0">
                <a:pos x="connsiteX1" y="connsiteY1"/>
              </a:cxn>
              <a:cxn ang="0">
                <a:pos x="connsiteX2" y="connsiteY2"/>
              </a:cxn>
            </a:cxnLst>
            <a:rect l="l" t="t" r="r" b="b"/>
            <a:pathLst>
              <a:path w="466344" h="2240280">
                <a:moveTo>
                  <a:pt x="0" y="0"/>
                </a:moveTo>
                <a:lnTo>
                  <a:pt x="0" y="2240280"/>
                </a:lnTo>
                <a:lnTo>
                  <a:pt x="466344" y="2240280"/>
                </a:lnTo>
              </a:path>
            </a:pathLst>
          </a:cu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24" idx="3"/>
          </p:cNvCxnSpPr>
          <p:nvPr/>
        </p:nvCxnSpPr>
        <p:spPr>
          <a:xfrm flipV="1">
            <a:off x="5379892" y="2657208"/>
            <a:ext cx="1584935" cy="1"/>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4267200" y="1683034"/>
            <a:ext cx="1568684" cy="584775"/>
          </a:xfrm>
          <a:prstGeom prst="rect">
            <a:avLst/>
          </a:prstGeom>
          <a:noFill/>
        </p:spPr>
        <p:txBody>
          <a:bodyPr wrap="square" rtlCol="0">
            <a:spAutoFit/>
          </a:bodyPr>
          <a:lstStyle/>
          <a:p>
            <a:pPr algn="ctr"/>
            <a:r>
              <a:rPr lang="en-US" sz="1600" dirty="0"/>
              <a:t>could try a comparator</a:t>
            </a:r>
            <a:r>
              <a:rPr lang="mr-IN" sz="1600" dirty="0"/>
              <a:t>…</a:t>
            </a:r>
            <a:endParaRPr lang="en-US" sz="1600" dirty="0"/>
          </a:p>
        </p:txBody>
      </p:sp>
      <p:grpSp>
        <p:nvGrpSpPr>
          <p:cNvPr id="28" name="Group 27"/>
          <p:cNvGrpSpPr/>
          <p:nvPr/>
        </p:nvGrpSpPr>
        <p:grpSpPr>
          <a:xfrm>
            <a:off x="4142772" y="2346080"/>
            <a:ext cx="1237120" cy="668826"/>
            <a:chOff x="4142772" y="2346080"/>
            <a:chExt cx="1237120" cy="668826"/>
          </a:xfrm>
        </p:grpSpPr>
        <p:sp>
          <p:nvSpPr>
            <p:cNvPr id="154" name="TextBox 153"/>
            <p:cNvSpPr txBox="1"/>
            <p:nvPr/>
          </p:nvSpPr>
          <p:spPr>
            <a:xfrm>
              <a:off x="4142772" y="2553241"/>
              <a:ext cx="390555" cy="461665"/>
            </a:xfrm>
            <a:prstGeom prst="rect">
              <a:avLst/>
            </a:prstGeom>
            <a:noFill/>
          </p:spPr>
          <p:txBody>
            <a:bodyPr wrap="square" rtlCol="0">
              <a:spAutoFit/>
            </a:bodyPr>
            <a:lstStyle/>
            <a:p>
              <a:pPr algn="ctr"/>
              <a:r>
                <a:rPr lang="en-US" sz="2400" b="1" dirty="0"/>
                <a:t>1</a:t>
              </a:r>
            </a:p>
          </p:txBody>
        </p:sp>
        <p:cxnSp>
          <p:nvCxnSpPr>
            <p:cNvPr id="155" name="Straight Connector 154"/>
            <p:cNvCxnSpPr/>
            <p:nvPr/>
          </p:nvCxnSpPr>
          <p:spPr>
            <a:xfrm flipV="1">
              <a:off x="4494810" y="2792185"/>
              <a:ext cx="247559"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757635" y="2346080"/>
              <a:ext cx="622257" cy="62225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t>
              </a:r>
            </a:p>
          </p:txBody>
        </p:sp>
      </p:grpSp>
      <p:sp>
        <p:nvSpPr>
          <p:cNvPr id="156" name="TextBox 155"/>
          <p:cNvSpPr txBox="1"/>
          <p:nvPr/>
        </p:nvSpPr>
        <p:spPr>
          <a:xfrm>
            <a:off x="3444757" y="4639075"/>
            <a:ext cx="2604192" cy="430887"/>
          </a:xfrm>
          <a:prstGeom prst="rect">
            <a:avLst/>
          </a:prstGeom>
          <a:noFill/>
        </p:spPr>
        <p:txBody>
          <a:bodyPr wrap="square" rtlCol="0">
            <a:spAutoFit/>
          </a:bodyPr>
          <a:lstStyle/>
          <a:p>
            <a:pPr algn="ctr"/>
            <a:r>
              <a:rPr lang="en-US" sz="2200" dirty="0"/>
              <a:t>this feels… verbose.</a:t>
            </a:r>
          </a:p>
        </p:txBody>
      </p:sp>
      <p:grpSp>
        <p:nvGrpSpPr>
          <p:cNvPr id="16" name="Group 15"/>
          <p:cNvGrpSpPr/>
          <p:nvPr/>
        </p:nvGrpSpPr>
        <p:grpSpPr>
          <a:xfrm>
            <a:off x="6972441" y="2388429"/>
            <a:ext cx="623775" cy="399845"/>
            <a:chOff x="4863389" y="2453520"/>
            <a:chExt cx="982765" cy="629961"/>
          </a:xfrm>
        </p:grpSpPr>
        <p:cxnSp>
          <p:nvCxnSpPr>
            <p:cNvPr id="83" name="Straight Connector 82"/>
            <p:cNvCxnSpPr/>
            <p:nvPr/>
          </p:nvCxnSpPr>
          <p:spPr>
            <a:xfrm>
              <a:off x="5510367" y="2768500"/>
              <a:ext cx="3357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7" name="Group 86"/>
            <p:cNvGrpSpPr/>
            <p:nvPr/>
          </p:nvGrpSpPr>
          <p:grpSpPr>
            <a:xfrm>
              <a:off x="4863389" y="2453520"/>
              <a:ext cx="645807" cy="629961"/>
              <a:chOff x="4962380" y="3841596"/>
              <a:chExt cx="831987" cy="811573"/>
            </a:xfrm>
          </p:grpSpPr>
          <p:sp>
            <p:nvSpPr>
              <p:cNvPr id="89" name="Arc 88"/>
              <p:cNvSpPr/>
              <p:nvPr/>
            </p:nvSpPr>
            <p:spPr>
              <a:xfrm>
                <a:off x="4982795" y="3841596"/>
                <a:ext cx="811572" cy="811573"/>
              </a:xfrm>
              <a:prstGeom prst="arc">
                <a:avLst>
                  <a:gd name="adj1" fmla="val 16200000"/>
                  <a:gd name="adj2" fmla="val 540089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90" name="Rectangle 7"/>
              <p:cNvSpPr/>
              <p:nvPr/>
            </p:nvSpPr>
            <p:spPr>
              <a:xfrm>
                <a:off x="4962380" y="3841596"/>
                <a:ext cx="460304" cy="811573"/>
              </a:xfrm>
              <a:custGeom>
                <a:avLst/>
                <a:gdLst>
                  <a:gd name="connsiteX0" fmla="*/ 0 w 1037737"/>
                  <a:gd name="connsiteY0" fmla="*/ 0 h 1379672"/>
                  <a:gd name="connsiteX1" fmla="*/ 1037737 w 1037737"/>
                  <a:gd name="connsiteY1" fmla="*/ 0 h 1379672"/>
                  <a:gd name="connsiteX2" fmla="*/ 1037737 w 1037737"/>
                  <a:gd name="connsiteY2" fmla="*/ 1379672 h 1379672"/>
                  <a:gd name="connsiteX3" fmla="*/ 0 w 1037737"/>
                  <a:gd name="connsiteY3" fmla="*/ 1379672 h 1379672"/>
                  <a:gd name="connsiteX4" fmla="*/ 0 w 1037737"/>
                  <a:gd name="connsiteY4" fmla="*/ 0 h 1379672"/>
                  <a:gd name="connsiteX0" fmla="*/ 1037737 w 1129177"/>
                  <a:gd name="connsiteY0" fmla="*/ 1379672 h 1471112"/>
                  <a:gd name="connsiteX1" fmla="*/ 0 w 1129177"/>
                  <a:gd name="connsiteY1" fmla="*/ 1379672 h 1471112"/>
                  <a:gd name="connsiteX2" fmla="*/ 0 w 1129177"/>
                  <a:gd name="connsiteY2" fmla="*/ 0 h 1471112"/>
                  <a:gd name="connsiteX3" fmla="*/ 1037737 w 1129177"/>
                  <a:gd name="connsiteY3" fmla="*/ 0 h 1471112"/>
                  <a:gd name="connsiteX4" fmla="*/ 1129177 w 1129177"/>
                  <a:gd name="connsiteY4" fmla="*/ 1471112 h 1471112"/>
                  <a:gd name="connsiteX0" fmla="*/ 1037737 w 1037737"/>
                  <a:gd name="connsiteY0" fmla="*/ 1379672 h 1379672"/>
                  <a:gd name="connsiteX1" fmla="*/ 0 w 1037737"/>
                  <a:gd name="connsiteY1" fmla="*/ 1379672 h 1379672"/>
                  <a:gd name="connsiteX2" fmla="*/ 0 w 1037737"/>
                  <a:gd name="connsiteY2" fmla="*/ 0 h 1379672"/>
                  <a:gd name="connsiteX3" fmla="*/ 1037737 w 1037737"/>
                  <a:gd name="connsiteY3" fmla="*/ 0 h 1379672"/>
                </a:gdLst>
                <a:ahLst/>
                <a:cxnLst>
                  <a:cxn ang="0">
                    <a:pos x="connsiteX0" y="connsiteY0"/>
                  </a:cxn>
                  <a:cxn ang="0">
                    <a:pos x="connsiteX1" y="connsiteY1"/>
                  </a:cxn>
                  <a:cxn ang="0">
                    <a:pos x="connsiteX2" y="connsiteY2"/>
                  </a:cxn>
                  <a:cxn ang="0">
                    <a:pos x="connsiteX3" y="connsiteY3"/>
                  </a:cxn>
                </a:cxnLst>
                <a:rect l="l" t="t" r="r" b="b"/>
                <a:pathLst>
                  <a:path w="1037737" h="1379672">
                    <a:moveTo>
                      <a:pt x="1037737" y="1379672"/>
                    </a:moveTo>
                    <a:lnTo>
                      <a:pt x="0" y="1379672"/>
                    </a:lnTo>
                    <a:lnTo>
                      <a:pt x="0" y="0"/>
                    </a:lnTo>
                    <a:lnTo>
                      <a:pt x="1037737" y="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10" name="Group 109"/>
          <p:cNvGrpSpPr/>
          <p:nvPr/>
        </p:nvGrpSpPr>
        <p:grpSpPr>
          <a:xfrm>
            <a:off x="6972441" y="3528155"/>
            <a:ext cx="623775" cy="399845"/>
            <a:chOff x="4863389" y="2453520"/>
            <a:chExt cx="982765" cy="629961"/>
          </a:xfrm>
        </p:grpSpPr>
        <p:cxnSp>
          <p:nvCxnSpPr>
            <p:cNvPr id="111" name="Straight Connector 110"/>
            <p:cNvCxnSpPr/>
            <p:nvPr/>
          </p:nvCxnSpPr>
          <p:spPr>
            <a:xfrm>
              <a:off x="5510367" y="2768500"/>
              <a:ext cx="3357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4" name="Group 113"/>
            <p:cNvGrpSpPr/>
            <p:nvPr/>
          </p:nvGrpSpPr>
          <p:grpSpPr>
            <a:xfrm>
              <a:off x="4863389" y="2453520"/>
              <a:ext cx="645807" cy="629961"/>
              <a:chOff x="4962380" y="3841596"/>
              <a:chExt cx="831987" cy="811573"/>
            </a:xfrm>
          </p:grpSpPr>
          <p:sp>
            <p:nvSpPr>
              <p:cNvPr id="116" name="Arc 115"/>
              <p:cNvSpPr/>
              <p:nvPr/>
            </p:nvSpPr>
            <p:spPr>
              <a:xfrm>
                <a:off x="4982795" y="3841596"/>
                <a:ext cx="811572" cy="811573"/>
              </a:xfrm>
              <a:prstGeom prst="arc">
                <a:avLst>
                  <a:gd name="adj1" fmla="val 16200000"/>
                  <a:gd name="adj2" fmla="val 540089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117" name="Rectangle 7"/>
              <p:cNvSpPr/>
              <p:nvPr/>
            </p:nvSpPr>
            <p:spPr>
              <a:xfrm>
                <a:off x="4962380" y="3841596"/>
                <a:ext cx="460304" cy="811573"/>
              </a:xfrm>
              <a:custGeom>
                <a:avLst/>
                <a:gdLst>
                  <a:gd name="connsiteX0" fmla="*/ 0 w 1037737"/>
                  <a:gd name="connsiteY0" fmla="*/ 0 h 1379672"/>
                  <a:gd name="connsiteX1" fmla="*/ 1037737 w 1037737"/>
                  <a:gd name="connsiteY1" fmla="*/ 0 h 1379672"/>
                  <a:gd name="connsiteX2" fmla="*/ 1037737 w 1037737"/>
                  <a:gd name="connsiteY2" fmla="*/ 1379672 h 1379672"/>
                  <a:gd name="connsiteX3" fmla="*/ 0 w 1037737"/>
                  <a:gd name="connsiteY3" fmla="*/ 1379672 h 1379672"/>
                  <a:gd name="connsiteX4" fmla="*/ 0 w 1037737"/>
                  <a:gd name="connsiteY4" fmla="*/ 0 h 1379672"/>
                  <a:gd name="connsiteX0" fmla="*/ 1037737 w 1129177"/>
                  <a:gd name="connsiteY0" fmla="*/ 1379672 h 1471112"/>
                  <a:gd name="connsiteX1" fmla="*/ 0 w 1129177"/>
                  <a:gd name="connsiteY1" fmla="*/ 1379672 h 1471112"/>
                  <a:gd name="connsiteX2" fmla="*/ 0 w 1129177"/>
                  <a:gd name="connsiteY2" fmla="*/ 0 h 1471112"/>
                  <a:gd name="connsiteX3" fmla="*/ 1037737 w 1129177"/>
                  <a:gd name="connsiteY3" fmla="*/ 0 h 1471112"/>
                  <a:gd name="connsiteX4" fmla="*/ 1129177 w 1129177"/>
                  <a:gd name="connsiteY4" fmla="*/ 1471112 h 1471112"/>
                  <a:gd name="connsiteX0" fmla="*/ 1037737 w 1037737"/>
                  <a:gd name="connsiteY0" fmla="*/ 1379672 h 1379672"/>
                  <a:gd name="connsiteX1" fmla="*/ 0 w 1037737"/>
                  <a:gd name="connsiteY1" fmla="*/ 1379672 h 1379672"/>
                  <a:gd name="connsiteX2" fmla="*/ 0 w 1037737"/>
                  <a:gd name="connsiteY2" fmla="*/ 0 h 1379672"/>
                  <a:gd name="connsiteX3" fmla="*/ 1037737 w 1037737"/>
                  <a:gd name="connsiteY3" fmla="*/ 0 h 1379672"/>
                </a:gdLst>
                <a:ahLst/>
                <a:cxnLst>
                  <a:cxn ang="0">
                    <a:pos x="connsiteX0" y="connsiteY0"/>
                  </a:cxn>
                  <a:cxn ang="0">
                    <a:pos x="connsiteX1" y="connsiteY1"/>
                  </a:cxn>
                  <a:cxn ang="0">
                    <a:pos x="connsiteX2" y="connsiteY2"/>
                  </a:cxn>
                  <a:cxn ang="0">
                    <a:pos x="connsiteX3" y="connsiteY3"/>
                  </a:cxn>
                </a:cxnLst>
                <a:rect l="l" t="t" r="r" b="b"/>
                <a:pathLst>
                  <a:path w="1037737" h="1379672">
                    <a:moveTo>
                      <a:pt x="1037737" y="1379672"/>
                    </a:moveTo>
                    <a:lnTo>
                      <a:pt x="0" y="1379672"/>
                    </a:lnTo>
                    <a:lnTo>
                      <a:pt x="0" y="0"/>
                    </a:lnTo>
                    <a:lnTo>
                      <a:pt x="1037737" y="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34" name="Group 133"/>
          <p:cNvGrpSpPr/>
          <p:nvPr/>
        </p:nvGrpSpPr>
        <p:grpSpPr>
          <a:xfrm>
            <a:off x="6972441" y="4695130"/>
            <a:ext cx="623775" cy="399845"/>
            <a:chOff x="4863389" y="2453520"/>
            <a:chExt cx="982765" cy="629961"/>
          </a:xfrm>
        </p:grpSpPr>
        <p:cxnSp>
          <p:nvCxnSpPr>
            <p:cNvPr id="135" name="Straight Connector 134"/>
            <p:cNvCxnSpPr/>
            <p:nvPr/>
          </p:nvCxnSpPr>
          <p:spPr>
            <a:xfrm>
              <a:off x="5510367" y="2768500"/>
              <a:ext cx="3357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8" name="Group 137"/>
            <p:cNvGrpSpPr/>
            <p:nvPr/>
          </p:nvGrpSpPr>
          <p:grpSpPr>
            <a:xfrm>
              <a:off x="4863389" y="2453520"/>
              <a:ext cx="645807" cy="629961"/>
              <a:chOff x="4962380" y="3841596"/>
              <a:chExt cx="831987" cy="811573"/>
            </a:xfrm>
          </p:grpSpPr>
          <p:sp>
            <p:nvSpPr>
              <p:cNvPr id="140" name="Arc 139"/>
              <p:cNvSpPr/>
              <p:nvPr/>
            </p:nvSpPr>
            <p:spPr>
              <a:xfrm>
                <a:off x="4982795" y="3841596"/>
                <a:ext cx="811572" cy="811573"/>
              </a:xfrm>
              <a:prstGeom prst="arc">
                <a:avLst>
                  <a:gd name="adj1" fmla="val 16200000"/>
                  <a:gd name="adj2" fmla="val 540089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141" name="Rectangle 7"/>
              <p:cNvSpPr/>
              <p:nvPr/>
            </p:nvSpPr>
            <p:spPr>
              <a:xfrm>
                <a:off x="4962380" y="3841596"/>
                <a:ext cx="460304" cy="811573"/>
              </a:xfrm>
              <a:custGeom>
                <a:avLst/>
                <a:gdLst>
                  <a:gd name="connsiteX0" fmla="*/ 0 w 1037737"/>
                  <a:gd name="connsiteY0" fmla="*/ 0 h 1379672"/>
                  <a:gd name="connsiteX1" fmla="*/ 1037737 w 1037737"/>
                  <a:gd name="connsiteY1" fmla="*/ 0 h 1379672"/>
                  <a:gd name="connsiteX2" fmla="*/ 1037737 w 1037737"/>
                  <a:gd name="connsiteY2" fmla="*/ 1379672 h 1379672"/>
                  <a:gd name="connsiteX3" fmla="*/ 0 w 1037737"/>
                  <a:gd name="connsiteY3" fmla="*/ 1379672 h 1379672"/>
                  <a:gd name="connsiteX4" fmla="*/ 0 w 1037737"/>
                  <a:gd name="connsiteY4" fmla="*/ 0 h 1379672"/>
                  <a:gd name="connsiteX0" fmla="*/ 1037737 w 1129177"/>
                  <a:gd name="connsiteY0" fmla="*/ 1379672 h 1471112"/>
                  <a:gd name="connsiteX1" fmla="*/ 0 w 1129177"/>
                  <a:gd name="connsiteY1" fmla="*/ 1379672 h 1471112"/>
                  <a:gd name="connsiteX2" fmla="*/ 0 w 1129177"/>
                  <a:gd name="connsiteY2" fmla="*/ 0 h 1471112"/>
                  <a:gd name="connsiteX3" fmla="*/ 1037737 w 1129177"/>
                  <a:gd name="connsiteY3" fmla="*/ 0 h 1471112"/>
                  <a:gd name="connsiteX4" fmla="*/ 1129177 w 1129177"/>
                  <a:gd name="connsiteY4" fmla="*/ 1471112 h 1471112"/>
                  <a:gd name="connsiteX0" fmla="*/ 1037737 w 1037737"/>
                  <a:gd name="connsiteY0" fmla="*/ 1379672 h 1379672"/>
                  <a:gd name="connsiteX1" fmla="*/ 0 w 1037737"/>
                  <a:gd name="connsiteY1" fmla="*/ 1379672 h 1379672"/>
                  <a:gd name="connsiteX2" fmla="*/ 0 w 1037737"/>
                  <a:gd name="connsiteY2" fmla="*/ 0 h 1379672"/>
                  <a:gd name="connsiteX3" fmla="*/ 1037737 w 1037737"/>
                  <a:gd name="connsiteY3" fmla="*/ 0 h 1379672"/>
                </a:gdLst>
                <a:ahLst/>
                <a:cxnLst>
                  <a:cxn ang="0">
                    <a:pos x="connsiteX0" y="connsiteY0"/>
                  </a:cxn>
                  <a:cxn ang="0">
                    <a:pos x="connsiteX1" y="connsiteY1"/>
                  </a:cxn>
                  <a:cxn ang="0">
                    <a:pos x="connsiteX2" y="connsiteY2"/>
                  </a:cxn>
                  <a:cxn ang="0">
                    <a:pos x="connsiteX3" y="connsiteY3"/>
                  </a:cxn>
                </a:cxnLst>
                <a:rect l="l" t="t" r="r" b="b"/>
                <a:pathLst>
                  <a:path w="1037737" h="1379672">
                    <a:moveTo>
                      <a:pt x="1037737" y="1379672"/>
                    </a:moveTo>
                    <a:lnTo>
                      <a:pt x="0" y="1379672"/>
                    </a:lnTo>
                    <a:lnTo>
                      <a:pt x="0" y="0"/>
                    </a:lnTo>
                    <a:lnTo>
                      <a:pt x="1037737" y="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157" name="TextBox 156"/>
          <p:cNvSpPr txBox="1"/>
          <p:nvPr/>
        </p:nvSpPr>
        <p:spPr>
          <a:xfrm>
            <a:off x="4372414" y="3215262"/>
            <a:ext cx="1568684" cy="461665"/>
          </a:xfrm>
          <a:prstGeom prst="rect">
            <a:avLst/>
          </a:prstGeom>
          <a:noFill/>
        </p:spPr>
        <p:txBody>
          <a:bodyPr wrap="square" rtlCol="0">
            <a:spAutoFit/>
          </a:bodyPr>
          <a:lstStyle/>
          <a:p>
            <a:pPr algn="ctr"/>
            <a:r>
              <a:rPr lang="en-US" sz="1200" dirty="0"/>
              <a:t>and repeat for every  single register</a:t>
            </a:r>
            <a:r>
              <a:rPr lang="mr-IN" sz="1200" dirty="0"/>
              <a:t>…</a:t>
            </a:r>
            <a:endParaRPr lang="en-US" sz="1200" dirty="0"/>
          </a:p>
        </p:txBody>
      </p:sp>
    </p:spTree>
    <p:extLst>
      <p:ext uri="{BB962C8B-B14F-4D97-AF65-F5344CB8AC3E}">
        <p14:creationId xmlns:p14="http://schemas.microsoft.com/office/powerpoint/2010/main" val="2558924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5" grpId="0"/>
      <p:bldP spid="106" grpId="0"/>
      <p:bldP spid="107" grpId="0" animBg="1"/>
      <p:bldP spid="148" grpId="0"/>
      <p:bldP spid="149" grpId="0"/>
      <p:bldP spid="150" grpId="0"/>
      <p:bldP spid="152" grpId="0" animBg="1"/>
      <p:bldP spid="153" grpId="0"/>
      <p:bldP spid="156" grpId="0"/>
      <p:bldP spid="1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Box 90"/>
          <p:cNvSpPr txBox="1"/>
          <p:nvPr/>
        </p:nvSpPr>
        <p:spPr>
          <a:xfrm>
            <a:off x="4439438" y="3413400"/>
            <a:ext cx="621025" cy="584775"/>
          </a:xfrm>
          <a:prstGeom prst="rect">
            <a:avLst/>
          </a:prstGeom>
          <a:solidFill>
            <a:schemeClr val="bg1"/>
          </a:solidFill>
        </p:spPr>
        <p:txBody>
          <a:bodyPr wrap="square" rtlCol="0">
            <a:spAutoFit/>
          </a:bodyPr>
          <a:lstStyle/>
          <a:p>
            <a:pPr algn="ctr"/>
            <a:r>
              <a:rPr lang="en-US" sz="3200" b="1" dirty="0">
                <a:solidFill>
                  <a:srgbClr val="00B0F0"/>
                </a:solidFill>
              </a:rPr>
              <a:t>1</a:t>
            </a:r>
          </a:p>
        </p:txBody>
      </p:sp>
      <p:sp>
        <p:nvSpPr>
          <p:cNvPr id="88" name="TextBox 87"/>
          <p:cNvSpPr txBox="1"/>
          <p:nvPr/>
        </p:nvSpPr>
        <p:spPr>
          <a:xfrm>
            <a:off x="5439781" y="4594234"/>
            <a:ext cx="621025" cy="584775"/>
          </a:xfrm>
          <a:prstGeom prst="rect">
            <a:avLst/>
          </a:prstGeom>
          <a:solidFill>
            <a:schemeClr val="bg1"/>
          </a:solidFill>
        </p:spPr>
        <p:txBody>
          <a:bodyPr wrap="square" rtlCol="0">
            <a:spAutoFit/>
          </a:bodyPr>
          <a:lstStyle/>
          <a:p>
            <a:pPr algn="ctr"/>
            <a:r>
              <a:rPr lang="en-US" sz="3200" b="1" dirty="0">
                <a:solidFill>
                  <a:srgbClr val="00B0F0"/>
                </a:solidFill>
              </a:rPr>
              <a:t>3</a:t>
            </a:r>
          </a:p>
        </p:txBody>
      </p:sp>
      <p:grpSp>
        <p:nvGrpSpPr>
          <p:cNvPr id="22" name="Group 21"/>
          <p:cNvGrpSpPr/>
          <p:nvPr/>
        </p:nvGrpSpPr>
        <p:grpSpPr>
          <a:xfrm>
            <a:off x="5029620" y="2596896"/>
            <a:ext cx="2590380" cy="2295144"/>
            <a:chOff x="3352800" y="2596896"/>
            <a:chExt cx="2590380" cy="2295144"/>
          </a:xfrm>
        </p:grpSpPr>
        <p:cxnSp>
          <p:nvCxnSpPr>
            <p:cNvPr id="86" name="Straight Connector 85"/>
            <p:cNvCxnSpPr/>
            <p:nvPr/>
          </p:nvCxnSpPr>
          <p:spPr>
            <a:xfrm flipH="1">
              <a:off x="4388474" y="3084483"/>
              <a:ext cx="379835"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3352800" y="3674654"/>
              <a:ext cx="379835"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388700" y="3736566"/>
              <a:ext cx="155448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388700" y="4041658"/>
              <a:ext cx="1554480" cy="850382"/>
            </a:xfrm>
            <a:prstGeom prst="bentConnector3">
              <a:avLst>
                <a:gd name="adj1" fmla="val 50000"/>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4077376" y="4146818"/>
              <a:ext cx="0" cy="51784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5" name="Straight Connector 42"/>
            <p:cNvCxnSpPr/>
            <p:nvPr/>
          </p:nvCxnSpPr>
          <p:spPr>
            <a:xfrm flipV="1">
              <a:off x="4388474" y="2596896"/>
              <a:ext cx="1554480" cy="820532"/>
            </a:xfrm>
            <a:prstGeom prst="bentConnector3">
              <a:avLst>
                <a:gd name="adj1" fmla="val 50000"/>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47" name="Trapezoid 46"/>
            <p:cNvSpPr/>
            <p:nvPr/>
          </p:nvSpPr>
          <p:spPr>
            <a:xfrm rot="16200000" flipH="1">
              <a:off x="3340999" y="3296322"/>
              <a:ext cx="1439336" cy="656064"/>
            </a:xfrm>
            <a:prstGeom prst="trapezoid">
              <a:avLst>
                <a:gd name="adj" fmla="val 35205"/>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DEMUX</a:t>
              </a:r>
            </a:p>
          </p:txBody>
        </p:sp>
      </p:grpSp>
      <p:sp>
        <p:nvSpPr>
          <p:cNvPr id="2" name="Title 1"/>
          <p:cNvSpPr>
            <a:spLocks noGrp="1"/>
          </p:cNvSpPr>
          <p:nvPr>
            <p:ph type="title"/>
          </p:nvPr>
        </p:nvSpPr>
        <p:spPr/>
        <p:txBody>
          <a:bodyPr/>
          <a:lstStyle/>
          <a:p>
            <a:r>
              <a:rPr lang="en-US" dirty="0"/>
              <a:t>Chekhov's Gun</a:t>
            </a:r>
          </a:p>
        </p:txBody>
      </p:sp>
      <p:sp>
        <p:nvSpPr>
          <p:cNvPr id="3" name="Content Placeholder 2"/>
          <p:cNvSpPr>
            <a:spLocks noGrp="1"/>
          </p:cNvSpPr>
          <p:nvPr>
            <p:ph idx="1"/>
          </p:nvPr>
        </p:nvSpPr>
        <p:spPr>
          <a:xfrm>
            <a:off x="152400" y="495301"/>
            <a:ext cx="8763000" cy="807137"/>
          </a:xfrm>
        </p:spPr>
        <p:txBody>
          <a:bodyPr>
            <a:normAutofit/>
          </a:bodyPr>
          <a:lstStyle/>
          <a:p>
            <a:r>
              <a:rPr lang="en-US" dirty="0"/>
              <a:t>I said this component was pointless 95% of the time.</a:t>
            </a:r>
          </a:p>
          <a:p>
            <a:r>
              <a:rPr lang="en-US" dirty="0"/>
              <a:t>well, now it has a point.</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12</a:t>
            </a:fld>
            <a:endParaRPr lang="en-US" dirty="0"/>
          </a:p>
        </p:txBody>
      </p:sp>
      <p:grpSp>
        <p:nvGrpSpPr>
          <p:cNvPr id="44" name="Group 43"/>
          <p:cNvGrpSpPr/>
          <p:nvPr/>
        </p:nvGrpSpPr>
        <p:grpSpPr>
          <a:xfrm>
            <a:off x="7568967" y="1905368"/>
            <a:ext cx="1251379" cy="914400"/>
            <a:chOff x="3491846" y="1866901"/>
            <a:chExt cx="1989087" cy="1453453"/>
          </a:xfrm>
        </p:grpSpPr>
        <p:grpSp>
          <p:nvGrpSpPr>
            <p:cNvPr id="50" name="Group 49"/>
            <p:cNvGrpSpPr/>
            <p:nvPr/>
          </p:nvGrpSpPr>
          <p:grpSpPr>
            <a:xfrm>
              <a:off x="3505198" y="1866901"/>
              <a:ext cx="1447798" cy="1453453"/>
              <a:chOff x="3962399" y="1333500"/>
              <a:chExt cx="761999" cy="764975"/>
            </a:xfrm>
          </p:grpSpPr>
          <p:sp>
            <p:nvSpPr>
              <p:cNvPr id="61" name="Rectangle 60"/>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62"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53" name="TextBox 52"/>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56" name="TextBox 55"/>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57" name="TextBox 56"/>
            <p:cNvSpPr txBox="1"/>
            <p:nvPr/>
          </p:nvSpPr>
          <p:spPr>
            <a:xfrm>
              <a:off x="3491846" y="2659473"/>
              <a:ext cx="665537" cy="538137"/>
            </a:xfrm>
            <a:prstGeom prst="rect">
              <a:avLst/>
            </a:prstGeom>
            <a:noFill/>
          </p:spPr>
          <p:txBody>
            <a:bodyPr wrap="none" rtlCol="0">
              <a:spAutoFit/>
            </a:bodyPr>
            <a:lstStyle/>
            <a:p>
              <a:r>
                <a:rPr lang="en-US" sz="1600" b="1" dirty="0" err="1"/>
                <a:t>en</a:t>
              </a:r>
              <a:endParaRPr lang="en-US" sz="1600" b="1" dirty="0"/>
            </a:p>
          </p:txBody>
        </p:sp>
        <p:sp>
          <p:nvSpPr>
            <p:cNvPr id="58" name="TextBox 57"/>
            <p:cNvSpPr txBox="1"/>
            <p:nvPr/>
          </p:nvSpPr>
          <p:spPr>
            <a:xfrm>
              <a:off x="4952988" y="2659098"/>
              <a:ext cx="527945" cy="635981"/>
            </a:xfrm>
            <a:prstGeom prst="rect">
              <a:avLst/>
            </a:prstGeom>
            <a:noFill/>
          </p:spPr>
          <p:txBody>
            <a:bodyPr wrap="none" rtlCol="0">
              <a:spAutoFit/>
            </a:bodyPr>
            <a:lstStyle/>
            <a:p>
              <a:r>
                <a:rPr lang="en-US" sz="2000" b="1" dirty="0"/>
                <a:t>1</a:t>
              </a:r>
            </a:p>
          </p:txBody>
        </p:sp>
        <p:sp>
          <p:nvSpPr>
            <p:cNvPr id="60" name="TextBox 59"/>
            <p:cNvSpPr txBox="1"/>
            <p:nvPr/>
          </p:nvSpPr>
          <p:spPr>
            <a:xfrm>
              <a:off x="3809362" y="2200510"/>
              <a:ext cx="854090" cy="733824"/>
            </a:xfrm>
            <a:prstGeom prst="rect">
              <a:avLst/>
            </a:prstGeom>
            <a:noFill/>
          </p:spPr>
          <p:txBody>
            <a:bodyPr wrap="none" rtlCol="0">
              <a:spAutoFit/>
            </a:bodyPr>
            <a:lstStyle/>
            <a:p>
              <a:r>
                <a:rPr lang="en-US" sz="2400" b="1" dirty="0"/>
                <a:t>83</a:t>
              </a:r>
            </a:p>
          </p:txBody>
        </p:sp>
      </p:grpSp>
      <p:sp>
        <p:nvSpPr>
          <p:cNvPr id="63" name="TextBox 62"/>
          <p:cNvSpPr txBox="1"/>
          <p:nvPr/>
        </p:nvSpPr>
        <p:spPr>
          <a:xfrm>
            <a:off x="7660492" y="876300"/>
            <a:ext cx="756391" cy="830997"/>
          </a:xfrm>
          <a:prstGeom prst="rect">
            <a:avLst/>
          </a:prstGeom>
          <a:noFill/>
        </p:spPr>
        <p:txBody>
          <a:bodyPr wrap="square" rtlCol="0">
            <a:spAutoFit/>
          </a:bodyPr>
          <a:lstStyle/>
          <a:p>
            <a:pPr algn="ctr"/>
            <a:r>
              <a:rPr lang="en-US" sz="4800" b="1" dirty="0"/>
              <a:t>0</a:t>
            </a:r>
          </a:p>
        </p:txBody>
      </p:sp>
      <p:grpSp>
        <p:nvGrpSpPr>
          <p:cNvPr id="65" name="Group 64"/>
          <p:cNvGrpSpPr/>
          <p:nvPr/>
        </p:nvGrpSpPr>
        <p:grpSpPr>
          <a:xfrm>
            <a:off x="7577366" y="3026093"/>
            <a:ext cx="1252407" cy="914400"/>
            <a:chOff x="3490212" y="1866901"/>
            <a:chExt cx="1990721" cy="1453453"/>
          </a:xfrm>
        </p:grpSpPr>
        <p:grpSp>
          <p:nvGrpSpPr>
            <p:cNvPr id="66" name="Group 65"/>
            <p:cNvGrpSpPr/>
            <p:nvPr/>
          </p:nvGrpSpPr>
          <p:grpSpPr>
            <a:xfrm>
              <a:off x="3505198" y="1866901"/>
              <a:ext cx="1447798" cy="1453453"/>
              <a:chOff x="3962399" y="1333500"/>
              <a:chExt cx="761999" cy="764975"/>
            </a:xfrm>
          </p:grpSpPr>
          <p:sp>
            <p:nvSpPr>
              <p:cNvPr id="73" name="Rectangle 72"/>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74"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67" name="TextBox 66"/>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69" name="TextBox 68"/>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70" name="TextBox 69"/>
            <p:cNvSpPr txBox="1"/>
            <p:nvPr/>
          </p:nvSpPr>
          <p:spPr>
            <a:xfrm>
              <a:off x="3490212" y="2676452"/>
              <a:ext cx="665537" cy="538137"/>
            </a:xfrm>
            <a:prstGeom prst="rect">
              <a:avLst/>
            </a:prstGeom>
            <a:noFill/>
          </p:spPr>
          <p:txBody>
            <a:bodyPr wrap="none" rtlCol="0">
              <a:spAutoFit/>
            </a:bodyPr>
            <a:lstStyle/>
            <a:p>
              <a:r>
                <a:rPr lang="en-US" sz="1600" b="1" dirty="0" err="1"/>
                <a:t>en</a:t>
              </a:r>
              <a:endParaRPr lang="en-US" sz="1600" b="1" dirty="0"/>
            </a:p>
          </p:txBody>
        </p:sp>
        <p:sp>
          <p:nvSpPr>
            <p:cNvPr id="71" name="TextBox 70"/>
            <p:cNvSpPr txBox="1"/>
            <p:nvPr/>
          </p:nvSpPr>
          <p:spPr>
            <a:xfrm>
              <a:off x="4952988" y="2659098"/>
              <a:ext cx="527945" cy="635981"/>
            </a:xfrm>
            <a:prstGeom prst="rect">
              <a:avLst/>
            </a:prstGeom>
            <a:noFill/>
          </p:spPr>
          <p:txBody>
            <a:bodyPr wrap="none" rtlCol="0">
              <a:spAutoFit/>
            </a:bodyPr>
            <a:lstStyle/>
            <a:p>
              <a:r>
                <a:rPr lang="en-US" sz="2000" b="1" dirty="0"/>
                <a:t>2</a:t>
              </a:r>
            </a:p>
          </p:txBody>
        </p:sp>
        <p:sp>
          <p:nvSpPr>
            <p:cNvPr id="72" name="TextBox 71"/>
            <p:cNvSpPr txBox="1"/>
            <p:nvPr/>
          </p:nvSpPr>
          <p:spPr>
            <a:xfrm>
              <a:off x="3949501" y="2200510"/>
              <a:ext cx="573809" cy="733824"/>
            </a:xfrm>
            <a:prstGeom prst="rect">
              <a:avLst/>
            </a:prstGeom>
            <a:noFill/>
          </p:spPr>
          <p:txBody>
            <a:bodyPr wrap="none" rtlCol="0">
              <a:spAutoFit/>
            </a:bodyPr>
            <a:lstStyle/>
            <a:p>
              <a:pPr algn="ctr"/>
              <a:r>
                <a:rPr lang="en-US" sz="2400" b="1" dirty="0"/>
                <a:t>4</a:t>
              </a:r>
            </a:p>
          </p:txBody>
        </p:sp>
      </p:grpSp>
      <p:grpSp>
        <p:nvGrpSpPr>
          <p:cNvPr id="75" name="Group 74"/>
          <p:cNvGrpSpPr/>
          <p:nvPr/>
        </p:nvGrpSpPr>
        <p:grpSpPr>
          <a:xfrm>
            <a:off x="7586793" y="4146818"/>
            <a:ext cx="1252407" cy="914400"/>
            <a:chOff x="3490212" y="1866901"/>
            <a:chExt cx="1990721" cy="1453453"/>
          </a:xfrm>
        </p:grpSpPr>
        <p:grpSp>
          <p:nvGrpSpPr>
            <p:cNvPr id="76" name="Group 75"/>
            <p:cNvGrpSpPr/>
            <p:nvPr/>
          </p:nvGrpSpPr>
          <p:grpSpPr>
            <a:xfrm>
              <a:off x="3505198" y="1866901"/>
              <a:ext cx="1447798" cy="1453453"/>
              <a:chOff x="3962399" y="1333500"/>
              <a:chExt cx="761999" cy="764975"/>
            </a:xfrm>
          </p:grpSpPr>
          <p:sp>
            <p:nvSpPr>
              <p:cNvPr id="82" name="Rectangle 81"/>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83"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77" name="TextBox 76"/>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78" name="TextBox 77"/>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79" name="TextBox 78"/>
            <p:cNvSpPr txBox="1"/>
            <p:nvPr/>
          </p:nvSpPr>
          <p:spPr>
            <a:xfrm>
              <a:off x="3490212" y="2718924"/>
              <a:ext cx="665537" cy="538137"/>
            </a:xfrm>
            <a:prstGeom prst="rect">
              <a:avLst/>
            </a:prstGeom>
            <a:noFill/>
          </p:spPr>
          <p:txBody>
            <a:bodyPr wrap="none" rtlCol="0">
              <a:spAutoFit/>
            </a:bodyPr>
            <a:lstStyle/>
            <a:p>
              <a:r>
                <a:rPr lang="en-US" sz="1600" b="1" dirty="0" err="1"/>
                <a:t>en</a:t>
              </a:r>
              <a:endParaRPr lang="en-US" sz="1600" b="1" dirty="0"/>
            </a:p>
          </p:txBody>
        </p:sp>
        <p:sp>
          <p:nvSpPr>
            <p:cNvPr id="80" name="TextBox 79"/>
            <p:cNvSpPr txBox="1"/>
            <p:nvPr/>
          </p:nvSpPr>
          <p:spPr>
            <a:xfrm>
              <a:off x="4952988" y="2659098"/>
              <a:ext cx="527945" cy="635981"/>
            </a:xfrm>
            <a:prstGeom prst="rect">
              <a:avLst/>
            </a:prstGeom>
            <a:noFill/>
          </p:spPr>
          <p:txBody>
            <a:bodyPr wrap="none" rtlCol="0">
              <a:spAutoFit/>
            </a:bodyPr>
            <a:lstStyle/>
            <a:p>
              <a:r>
                <a:rPr lang="en-US" sz="2000" b="1" dirty="0"/>
                <a:t>3</a:t>
              </a:r>
            </a:p>
          </p:txBody>
        </p:sp>
        <p:sp>
          <p:nvSpPr>
            <p:cNvPr id="81" name="TextBox 80"/>
            <p:cNvSpPr txBox="1"/>
            <p:nvPr/>
          </p:nvSpPr>
          <p:spPr>
            <a:xfrm>
              <a:off x="3809362" y="2200510"/>
              <a:ext cx="854090" cy="733824"/>
            </a:xfrm>
            <a:prstGeom prst="rect">
              <a:avLst/>
            </a:prstGeom>
            <a:noFill/>
          </p:spPr>
          <p:txBody>
            <a:bodyPr wrap="none" rtlCol="0">
              <a:spAutoFit/>
            </a:bodyPr>
            <a:lstStyle/>
            <a:p>
              <a:pPr algn="ctr"/>
              <a:r>
                <a:rPr lang="en-US" sz="2400" b="1" dirty="0"/>
                <a:t>29</a:t>
              </a:r>
            </a:p>
          </p:txBody>
        </p:sp>
      </p:grpSp>
      <p:sp>
        <p:nvSpPr>
          <p:cNvPr id="84" name="TextBox 83"/>
          <p:cNvSpPr txBox="1"/>
          <p:nvPr/>
        </p:nvSpPr>
        <p:spPr>
          <a:xfrm>
            <a:off x="4596552" y="3126137"/>
            <a:ext cx="736099" cy="523220"/>
          </a:xfrm>
          <a:prstGeom prst="rect">
            <a:avLst/>
          </a:prstGeom>
          <a:noFill/>
        </p:spPr>
        <p:txBody>
          <a:bodyPr wrap="none" rtlCol="0">
            <a:spAutoFit/>
          </a:bodyPr>
          <a:lstStyle/>
          <a:p>
            <a:r>
              <a:rPr lang="en-US" sz="2800" b="1" dirty="0">
                <a:solidFill>
                  <a:srgbClr val="00B0F0"/>
                </a:solidFill>
              </a:rPr>
              <a:t>WE</a:t>
            </a:r>
          </a:p>
        </p:txBody>
      </p:sp>
      <p:sp>
        <p:nvSpPr>
          <p:cNvPr id="87" name="TextBox 86"/>
          <p:cNvSpPr txBox="1"/>
          <p:nvPr/>
        </p:nvSpPr>
        <p:spPr>
          <a:xfrm>
            <a:off x="457201" y="1351370"/>
            <a:ext cx="4114800" cy="1107996"/>
          </a:xfrm>
          <a:prstGeom prst="rect">
            <a:avLst/>
          </a:prstGeom>
          <a:noFill/>
        </p:spPr>
        <p:txBody>
          <a:bodyPr wrap="square" rtlCol="0">
            <a:spAutoFit/>
          </a:bodyPr>
          <a:lstStyle/>
          <a:p>
            <a:pPr algn="ctr"/>
            <a:r>
              <a:rPr lang="en-US" sz="2200" dirty="0"/>
              <a:t>a </a:t>
            </a:r>
            <a:r>
              <a:rPr lang="en-US" sz="2200" b="1" dirty="0" err="1"/>
              <a:t>demultiplexer</a:t>
            </a:r>
            <a:r>
              <a:rPr lang="en-US" sz="2200" b="1" dirty="0"/>
              <a:t> </a:t>
            </a:r>
            <a:r>
              <a:rPr lang="en-US" sz="2200" dirty="0"/>
              <a:t>forwards its input to one of its outputs. the rest will be 0.</a:t>
            </a:r>
          </a:p>
        </p:txBody>
      </p:sp>
      <p:sp>
        <p:nvSpPr>
          <p:cNvPr id="89" name="TextBox 88"/>
          <p:cNvSpPr txBox="1"/>
          <p:nvPr/>
        </p:nvSpPr>
        <p:spPr>
          <a:xfrm>
            <a:off x="415584" y="2573270"/>
            <a:ext cx="4114800" cy="1107996"/>
          </a:xfrm>
          <a:prstGeom prst="rect">
            <a:avLst/>
          </a:prstGeom>
          <a:noFill/>
        </p:spPr>
        <p:txBody>
          <a:bodyPr wrap="square" rtlCol="0">
            <a:spAutoFit/>
          </a:bodyPr>
          <a:lstStyle/>
          <a:p>
            <a:pPr algn="ctr"/>
            <a:r>
              <a:rPr lang="en-US" sz="2200" dirty="0"/>
              <a:t>now, a register is only written when WE=1 </a:t>
            </a:r>
            <a:r>
              <a:rPr lang="en-US" sz="2200" i="1" dirty="0"/>
              <a:t>and</a:t>
            </a:r>
            <a:r>
              <a:rPr lang="en-US" sz="2200" dirty="0"/>
              <a:t> it is selected as the destination register.</a:t>
            </a:r>
          </a:p>
        </p:txBody>
      </p:sp>
      <p:sp>
        <p:nvSpPr>
          <p:cNvPr id="90" name="TextBox 89"/>
          <p:cNvSpPr txBox="1"/>
          <p:nvPr/>
        </p:nvSpPr>
        <p:spPr>
          <a:xfrm>
            <a:off x="5257686" y="4269073"/>
            <a:ext cx="466795" cy="400110"/>
          </a:xfrm>
          <a:prstGeom prst="rect">
            <a:avLst/>
          </a:prstGeom>
          <a:noFill/>
        </p:spPr>
        <p:txBody>
          <a:bodyPr wrap="none" rtlCol="0">
            <a:spAutoFit/>
          </a:bodyPr>
          <a:lstStyle/>
          <a:p>
            <a:pPr algn="r"/>
            <a:r>
              <a:rPr lang="en-US" sz="2000" b="1" dirty="0" err="1">
                <a:solidFill>
                  <a:srgbClr val="00B0F0"/>
                </a:solidFill>
                <a:latin typeface="Consolas" panose="020B0609020204030204" pitchFamily="49" charset="0"/>
                <a:cs typeface="Consolas" panose="020B0609020204030204" pitchFamily="49" charset="0"/>
              </a:rPr>
              <a:t>rd</a:t>
            </a:r>
            <a:endParaRPr lang="en-US" sz="2000" b="1" dirty="0">
              <a:solidFill>
                <a:srgbClr val="00B0F0"/>
              </a:solidFill>
              <a:latin typeface="Consolas" panose="020B0609020204030204" pitchFamily="49" charset="0"/>
              <a:cs typeface="Consolas" panose="020B0609020204030204" pitchFamily="49" charset="0"/>
            </a:endParaRPr>
          </a:p>
        </p:txBody>
      </p:sp>
      <p:sp>
        <p:nvSpPr>
          <p:cNvPr id="92" name="TextBox 91"/>
          <p:cNvSpPr txBox="1"/>
          <p:nvPr/>
        </p:nvSpPr>
        <p:spPr>
          <a:xfrm>
            <a:off x="7143213" y="4352819"/>
            <a:ext cx="443580" cy="584775"/>
          </a:xfrm>
          <a:prstGeom prst="rect">
            <a:avLst/>
          </a:prstGeom>
          <a:noFill/>
        </p:spPr>
        <p:txBody>
          <a:bodyPr wrap="square" rtlCol="0">
            <a:spAutoFit/>
          </a:bodyPr>
          <a:lstStyle/>
          <a:p>
            <a:pPr algn="ctr"/>
            <a:r>
              <a:rPr lang="en-US" sz="3200" b="1" dirty="0">
                <a:solidFill>
                  <a:srgbClr val="00B0F0"/>
                </a:solidFill>
              </a:rPr>
              <a:t>1</a:t>
            </a:r>
          </a:p>
        </p:txBody>
      </p:sp>
      <p:sp>
        <p:nvSpPr>
          <p:cNvPr id="93" name="TextBox 92"/>
          <p:cNvSpPr txBox="1"/>
          <p:nvPr/>
        </p:nvSpPr>
        <p:spPr>
          <a:xfrm>
            <a:off x="7132961" y="3208893"/>
            <a:ext cx="443580" cy="584775"/>
          </a:xfrm>
          <a:prstGeom prst="rect">
            <a:avLst/>
          </a:prstGeom>
          <a:noFill/>
        </p:spPr>
        <p:txBody>
          <a:bodyPr wrap="square" rtlCol="0">
            <a:spAutoFit/>
          </a:bodyPr>
          <a:lstStyle/>
          <a:p>
            <a:pPr algn="ctr"/>
            <a:r>
              <a:rPr lang="en-US" sz="3200" b="1" dirty="0">
                <a:solidFill>
                  <a:srgbClr val="00B0F0"/>
                </a:solidFill>
              </a:rPr>
              <a:t>0</a:t>
            </a:r>
          </a:p>
        </p:txBody>
      </p:sp>
      <p:sp>
        <p:nvSpPr>
          <p:cNvPr id="94" name="TextBox 93"/>
          <p:cNvSpPr txBox="1"/>
          <p:nvPr/>
        </p:nvSpPr>
        <p:spPr>
          <a:xfrm>
            <a:off x="7122709" y="2064967"/>
            <a:ext cx="443580" cy="584775"/>
          </a:xfrm>
          <a:prstGeom prst="rect">
            <a:avLst/>
          </a:prstGeom>
          <a:noFill/>
        </p:spPr>
        <p:txBody>
          <a:bodyPr wrap="square" rtlCol="0">
            <a:spAutoFit/>
          </a:bodyPr>
          <a:lstStyle/>
          <a:p>
            <a:pPr algn="ctr"/>
            <a:r>
              <a:rPr lang="en-US" sz="3200" b="1" dirty="0">
                <a:solidFill>
                  <a:srgbClr val="00B0F0"/>
                </a:solidFill>
              </a:rPr>
              <a:t>0</a:t>
            </a:r>
          </a:p>
        </p:txBody>
      </p:sp>
      <p:sp>
        <p:nvSpPr>
          <p:cNvPr id="52" name="TextBox 51">
            <a:extLst>
              <a:ext uri="{FF2B5EF4-FFF2-40B4-BE49-F238E27FC236}">
                <a16:creationId xmlns:a16="http://schemas.microsoft.com/office/drawing/2014/main" id="{C4191576-DC37-5148-8F01-7BBF1F395D0D}"/>
              </a:ext>
            </a:extLst>
          </p:cNvPr>
          <p:cNvSpPr txBox="1"/>
          <p:nvPr/>
        </p:nvSpPr>
        <p:spPr>
          <a:xfrm>
            <a:off x="4745073" y="2291805"/>
            <a:ext cx="2195477" cy="584775"/>
          </a:xfrm>
          <a:prstGeom prst="rect">
            <a:avLst/>
          </a:prstGeom>
          <a:noFill/>
        </p:spPr>
        <p:txBody>
          <a:bodyPr wrap="square" rtlCol="0">
            <a:spAutoFit/>
          </a:bodyPr>
          <a:lstStyle/>
          <a:p>
            <a:pPr algn="ctr"/>
            <a:r>
              <a:rPr lang="en-US" sz="1600" dirty="0"/>
              <a:t>this first output just isn't connected.</a:t>
            </a:r>
          </a:p>
        </p:txBody>
      </p:sp>
    </p:spTree>
    <p:extLst>
      <p:ext uri="{BB962C8B-B14F-4D97-AF65-F5344CB8AC3E}">
        <p14:creationId xmlns:p14="http://schemas.microsoft.com/office/powerpoint/2010/main" val="8882504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88" grpId="0" animBg="1"/>
      <p:bldP spid="84" grpId="0"/>
      <p:bldP spid="87" grpId="0"/>
      <p:bldP spid="89" grpId="0"/>
      <p:bldP spid="90" grpId="0"/>
      <p:bldP spid="92" grpId="0"/>
      <p:bldP spid="93" grpId="0"/>
      <p:bldP spid="94" grpId="0"/>
      <p:bldP spid="5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last thing to hook up </a:t>
            </a:r>
            <a:r>
              <a:rPr lang="en-US" sz="2000" dirty="0"/>
              <a:t>(animated)</a:t>
            </a:r>
            <a:endParaRPr lang="en-US" dirty="0"/>
          </a:p>
        </p:txBody>
      </p:sp>
      <p:sp>
        <p:nvSpPr>
          <p:cNvPr id="3" name="Content Placeholder 2"/>
          <p:cNvSpPr>
            <a:spLocks noGrp="1"/>
          </p:cNvSpPr>
          <p:nvPr>
            <p:ph idx="1"/>
          </p:nvPr>
        </p:nvSpPr>
        <p:spPr>
          <a:xfrm>
            <a:off x="152400" y="495302"/>
            <a:ext cx="8763000" cy="880696"/>
          </a:xfrm>
        </p:spPr>
        <p:txBody>
          <a:bodyPr/>
          <a:lstStyle/>
          <a:p>
            <a:r>
              <a:rPr lang="en-US" dirty="0"/>
              <a:t>the input data has to go </a:t>
            </a:r>
            <a:r>
              <a:rPr lang="en-US" b="1" dirty="0"/>
              <a:t>to the destination register.</a:t>
            </a:r>
          </a:p>
          <a:p>
            <a:r>
              <a:rPr lang="en-US" dirty="0"/>
              <a:t>but because of our </a:t>
            </a:r>
            <a:r>
              <a:rPr lang="en-US" b="1" dirty="0"/>
              <a:t>write enable </a:t>
            </a:r>
            <a:r>
              <a:rPr lang="en-US" dirty="0"/>
              <a:t>circuitry</a:t>
            </a:r>
            <a:r>
              <a:rPr lang="mr-IN" dirty="0"/>
              <a:t>…</a:t>
            </a:r>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13</a:t>
            </a:fld>
            <a:endParaRPr lang="en-US"/>
          </a:p>
        </p:txBody>
      </p:sp>
      <p:grpSp>
        <p:nvGrpSpPr>
          <p:cNvPr id="27" name="Group 26"/>
          <p:cNvGrpSpPr/>
          <p:nvPr/>
        </p:nvGrpSpPr>
        <p:grpSpPr>
          <a:xfrm>
            <a:off x="7568967" y="1905368"/>
            <a:ext cx="1251379" cy="914400"/>
            <a:chOff x="3491846" y="1866901"/>
            <a:chExt cx="1989087" cy="1453453"/>
          </a:xfrm>
        </p:grpSpPr>
        <p:grpSp>
          <p:nvGrpSpPr>
            <p:cNvPr id="28" name="Group 27"/>
            <p:cNvGrpSpPr/>
            <p:nvPr/>
          </p:nvGrpSpPr>
          <p:grpSpPr>
            <a:xfrm>
              <a:off x="3505198" y="1866901"/>
              <a:ext cx="1447798" cy="1453453"/>
              <a:chOff x="3962399" y="1333500"/>
              <a:chExt cx="761999" cy="764975"/>
            </a:xfrm>
          </p:grpSpPr>
          <p:sp>
            <p:nvSpPr>
              <p:cNvPr id="37" name="Rectangle 36"/>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38"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29" name="TextBox 28"/>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30" name="TextBox 29"/>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34" name="TextBox 33"/>
            <p:cNvSpPr txBox="1"/>
            <p:nvPr/>
          </p:nvSpPr>
          <p:spPr>
            <a:xfrm>
              <a:off x="3491846" y="2659473"/>
              <a:ext cx="665537" cy="538137"/>
            </a:xfrm>
            <a:prstGeom prst="rect">
              <a:avLst/>
            </a:prstGeom>
            <a:noFill/>
          </p:spPr>
          <p:txBody>
            <a:bodyPr wrap="none" rtlCol="0">
              <a:spAutoFit/>
            </a:bodyPr>
            <a:lstStyle/>
            <a:p>
              <a:r>
                <a:rPr lang="en-US" sz="1600" b="1" dirty="0" err="1"/>
                <a:t>en</a:t>
              </a:r>
              <a:endParaRPr lang="en-US" sz="1600" b="1" dirty="0"/>
            </a:p>
          </p:txBody>
        </p:sp>
        <p:sp>
          <p:nvSpPr>
            <p:cNvPr id="35" name="TextBox 34"/>
            <p:cNvSpPr txBox="1"/>
            <p:nvPr/>
          </p:nvSpPr>
          <p:spPr>
            <a:xfrm>
              <a:off x="4952988" y="2659098"/>
              <a:ext cx="527945" cy="635981"/>
            </a:xfrm>
            <a:prstGeom prst="rect">
              <a:avLst/>
            </a:prstGeom>
            <a:noFill/>
          </p:spPr>
          <p:txBody>
            <a:bodyPr wrap="none" rtlCol="0">
              <a:spAutoFit/>
            </a:bodyPr>
            <a:lstStyle/>
            <a:p>
              <a:r>
                <a:rPr lang="en-US" sz="2000" b="1" dirty="0"/>
                <a:t>1</a:t>
              </a:r>
            </a:p>
          </p:txBody>
        </p:sp>
        <p:sp>
          <p:nvSpPr>
            <p:cNvPr id="36" name="TextBox 35"/>
            <p:cNvSpPr txBox="1"/>
            <p:nvPr/>
          </p:nvSpPr>
          <p:spPr>
            <a:xfrm>
              <a:off x="3809362" y="2200510"/>
              <a:ext cx="854090" cy="733824"/>
            </a:xfrm>
            <a:prstGeom prst="rect">
              <a:avLst/>
            </a:prstGeom>
            <a:noFill/>
          </p:spPr>
          <p:txBody>
            <a:bodyPr wrap="none" rtlCol="0">
              <a:spAutoFit/>
            </a:bodyPr>
            <a:lstStyle/>
            <a:p>
              <a:r>
                <a:rPr lang="en-US" sz="2400" b="1" dirty="0"/>
                <a:t>83</a:t>
              </a:r>
            </a:p>
          </p:txBody>
        </p:sp>
      </p:grpSp>
      <p:sp>
        <p:nvSpPr>
          <p:cNvPr id="39" name="TextBox 38"/>
          <p:cNvSpPr txBox="1"/>
          <p:nvPr/>
        </p:nvSpPr>
        <p:spPr>
          <a:xfrm>
            <a:off x="7660492" y="876300"/>
            <a:ext cx="756391" cy="830997"/>
          </a:xfrm>
          <a:prstGeom prst="rect">
            <a:avLst/>
          </a:prstGeom>
          <a:noFill/>
        </p:spPr>
        <p:txBody>
          <a:bodyPr wrap="square" rtlCol="0">
            <a:spAutoFit/>
          </a:bodyPr>
          <a:lstStyle/>
          <a:p>
            <a:pPr algn="ctr"/>
            <a:r>
              <a:rPr lang="en-US" sz="4800" b="1" dirty="0"/>
              <a:t>0</a:t>
            </a:r>
          </a:p>
        </p:txBody>
      </p:sp>
      <p:grpSp>
        <p:nvGrpSpPr>
          <p:cNvPr id="40" name="Group 39"/>
          <p:cNvGrpSpPr/>
          <p:nvPr/>
        </p:nvGrpSpPr>
        <p:grpSpPr>
          <a:xfrm>
            <a:off x="7577366" y="3026093"/>
            <a:ext cx="1252407" cy="914400"/>
            <a:chOff x="3490212" y="1866901"/>
            <a:chExt cx="1990721" cy="1453453"/>
          </a:xfrm>
        </p:grpSpPr>
        <p:grpSp>
          <p:nvGrpSpPr>
            <p:cNvPr id="41" name="Group 40"/>
            <p:cNvGrpSpPr/>
            <p:nvPr/>
          </p:nvGrpSpPr>
          <p:grpSpPr>
            <a:xfrm>
              <a:off x="3505198" y="1866901"/>
              <a:ext cx="1447798" cy="1453453"/>
              <a:chOff x="3962399" y="1333500"/>
              <a:chExt cx="761999" cy="764975"/>
            </a:xfrm>
          </p:grpSpPr>
          <p:sp>
            <p:nvSpPr>
              <p:cNvPr id="47" name="Rectangle 46"/>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48"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42" name="TextBox 41"/>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43" name="TextBox 42"/>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44" name="TextBox 43"/>
            <p:cNvSpPr txBox="1"/>
            <p:nvPr/>
          </p:nvSpPr>
          <p:spPr>
            <a:xfrm>
              <a:off x="3490212" y="2676452"/>
              <a:ext cx="665537" cy="538137"/>
            </a:xfrm>
            <a:prstGeom prst="rect">
              <a:avLst/>
            </a:prstGeom>
            <a:noFill/>
          </p:spPr>
          <p:txBody>
            <a:bodyPr wrap="none" rtlCol="0">
              <a:spAutoFit/>
            </a:bodyPr>
            <a:lstStyle/>
            <a:p>
              <a:r>
                <a:rPr lang="en-US" sz="1600" b="1" dirty="0" err="1"/>
                <a:t>en</a:t>
              </a:r>
              <a:endParaRPr lang="en-US" sz="1600" b="1" dirty="0"/>
            </a:p>
          </p:txBody>
        </p:sp>
        <p:sp>
          <p:nvSpPr>
            <p:cNvPr id="45" name="TextBox 44"/>
            <p:cNvSpPr txBox="1"/>
            <p:nvPr/>
          </p:nvSpPr>
          <p:spPr>
            <a:xfrm>
              <a:off x="4952988" y="2659098"/>
              <a:ext cx="527945" cy="635981"/>
            </a:xfrm>
            <a:prstGeom prst="rect">
              <a:avLst/>
            </a:prstGeom>
            <a:noFill/>
          </p:spPr>
          <p:txBody>
            <a:bodyPr wrap="none" rtlCol="0">
              <a:spAutoFit/>
            </a:bodyPr>
            <a:lstStyle/>
            <a:p>
              <a:r>
                <a:rPr lang="en-US" sz="2000" b="1" dirty="0"/>
                <a:t>2</a:t>
              </a:r>
            </a:p>
          </p:txBody>
        </p:sp>
        <p:sp>
          <p:nvSpPr>
            <p:cNvPr id="46" name="TextBox 45"/>
            <p:cNvSpPr txBox="1"/>
            <p:nvPr/>
          </p:nvSpPr>
          <p:spPr>
            <a:xfrm>
              <a:off x="3949501" y="2200510"/>
              <a:ext cx="573809" cy="733824"/>
            </a:xfrm>
            <a:prstGeom prst="rect">
              <a:avLst/>
            </a:prstGeom>
            <a:noFill/>
          </p:spPr>
          <p:txBody>
            <a:bodyPr wrap="none" rtlCol="0">
              <a:spAutoFit/>
            </a:bodyPr>
            <a:lstStyle/>
            <a:p>
              <a:pPr algn="ctr"/>
              <a:r>
                <a:rPr lang="en-US" sz="2400" b="1" dirty="0"/>
                <a:t>4</a:t>
              </a:r>
            </a:p>
          </p:txBody>
        </p:sp>
      </p:grpSp>
      <p:grpSp>
        <p:nvGrpSpPr>
          <p:cNvPr id="4" name="Group 3"/>
          <p:cNvGrpSpPr/>
          <p:nvPr/>
        </p:nvGrpSpPr>
        <p:grpSpPr>
          <a:xfrm>
            <a:off x="7586793" y="4146818"/>
            <a:ext cx="1252407" cy="914400"/>
            <a:chOff x="7586793" y="4146818"/>
            <a:chExt cx="1252407" cy="914400"/>
          </a:xfrm>
        </p:grpSpPr>
        <p:grpSp>
          <p:nvGrpSpPr>
            <p:cNvPr id="50" name="Group 49"/>
            <p:cNvGrpSpPr/>
            <p:nvPr/>
          </p:nvGrpSpPr>
          <p:grpSpPr>
            <a:xfrm>
              <a:off x="7596221" y="4146818"/>
              <a:ext cx="910842" cy="914400"/>
              <a:chOff x="3962399" y="1333500"/>
              <a:chExt cx="761999" cy="764975"/>
            </a:xfrm>
          </p:grpSpPr>
          <p:sp>
            <p:nvSpPr>
              <p:cNvPr id="56" name="Rectangle 55"/>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57"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51" name="TextBox 50"/>
            <p:cNvSpPr txBox="1"/>
            <p:nvPr/>
          </p:nvSpPr>
          <p:spPr>
            <a:xfrm>
              <a:off x="7596221" y="4205208"/>
              <a:ext cx="373820" cy="400110"/>
            </a:xfrm>
            <a:prstGeom prst="rect">
              <a:avLst/>
            </a:prstGeom>
            <a:noFill/>
          </p:spPr>
          <p:txBody>
            <a:bodyPr wrap="none" rtlCol="0">
              <a:spAutoFit/>
            </a:bodyPr>
            <a:lstStyle/>
            <a:p>
              <a:r>
                <a:rPr lang="en-US" sz="2000" b="1" dirty="0"/>
                <a:t>D</a:t>
              </a:r>
            </a:p>
          </p:txBody>
        </p:sp>
        <p:sp>
          <p:nvSpPr>
            <p:cNvPr id="52" name="TextBox 51"/>
            <p:cNvSpPr txBox="1"/>
            <p:nvPr/>
          </p:nvSpPr>
          <p:spPr>
            <a:xfrm>
              <a:off x="8128437" y="4208403"/>
              <a:ext cx="378629" cy="400110"/>
            </a:xfrm>
            <a:prstGeom prst="rect">
              <a:avLst/>
            </a:prstGeom>
            <a:noFill/>
          </p:spPr>
          <p:txBody>
            <a:bodyPr wrap="none" rtlCol="0">
              <a:spAutoFit/>
            </a:bodyPr>
            <a:lstStyle/>
            <a:p>
              <a:pPr algn="r"/>
              <a:r>
                <a:rPr lang="en-US" sz="2000" b="1" dirty="0"/>
                <a:t>Q</a:t>
              </a:r>
            </a:p>
          </p:txBody>
        </p:sp>
        <p:sp>
          <p:nvSpPr>
            <p:cNvPr id="53" name="TextBox 52"/>
            <p:cNvSpPr txBox="1"/>
            <p:nvPr/>
          </p:nvSpPr>
          <p:spPr>
            <a:xfrm>
              <a:off x="7586793" y="4682845"/>
              <a:ext cx="418704" cy="338554"/>
            </a:xfrm>
            <a:prstGeom prst="rect">
              <a:avLst/>
            </a:prstGeom>
            <a:noFill/>
          </p:spPr>
          <p:txBody>
            <a:bodyPr wrap="none" rtlCol="0">
              <a:spAutoFit/>
            </a:bodyPr>
            <a:lstStyle/>
            <a:p>
              <a:r>
                <a:rPr lang="en-US" sz="1600" b="1" dirty="0" err="1"/>
                <a:t>en</a:t>
              </a:r>
              <a:endParaRPr lang="en-US" sz="1600" b="1" dirty="0"/>
            </a:p>
          </p:txBody>
        </p:sp>
        <p:sp>
          <p:nvSpPr>
            <p:cNvPr id="54" name="TextBox 53"/>
            <p:cNvSpPr txBox="1"/>
            <p:nvPr/>
          </p:nvSpPr>
          <p:spPr>
            <a:xfrm>
              <a:off x="8507058" y="4645207"/>
              <a:ext cx="332142" cy="400110"/>
            </a:xfrm>
            <a:prstGeom prst="rect">
              <a:avLst/>
            </a:prstGeom>
            <a:noFill/>
          </p:spPr>
          <p:txBody>
            <a:bodyPr wrap="none" rtlCol="0">
              <a:spAutoFit/>
            </a:bodyPr>
            <a:lstStyle/>
            <a:p>
              <a:r>
                <a:rPr lang="en-US" sz="2000" b="1" dirty="0"/>
                <a:t>3</a:t>
              </a:r>
            </a:p>
          </p:txBody>
        </p:sp>
      </p:grpSp>
      <p:sp>
        <p:nvSpPr>
          <p:cNvPr id="55" name="TextBox 54"/>
          <p:cNvSpPr txBox="1"/>
          <p:nvPr/>
        </p:nvSpPr>
        <p:spPr>
          <a:xfrm>
            <a:off x="7787577" y="4356699"/>
            <a:ext cx="537327" cy="461665"/>
          </a:xfrm>
          <a:prstGeom prst="rect">
            <a:avLst/>
          </a:prstGeom>
          <a:noFill/>
        </p:spPr>
        <p:txBody>
          <a:bodyPr wrap="none" rtlCol="0">
            <a:spAutoFit/>
          </a:bodyPr>
          <a:lstStyle/>
          <a:p>
            <a:pPr algn="ctr"/>
            <a:r>
              <a:rPr lang="en-US" sz="2400" b="1" dirty="0"/>
              <a:t>29</a:t>
            </a:r>
          </a:p>
        </p:txBody>
      </p:sp>
      <p:sp>
        <p:nvSpPr>
          <p:cNvPr id="58" name="TextBox 57"/>
          <p:cNvSpPr txBox="1"/>
          <p:nvPr/>
        </p:nvSpPr>
        <p:spPr>
          <a:xfrm>
            <a:off x="5240979" y="1517583"/>
            <a:ext cx="1564852" cy="523220"/>
          </a:xfrm>
          <a:prstGeom prst="rect">
            <a:avLst/>
          </a:prstGeom>
          <a:noFill/>
        </p:spPr>
        <p:txBody>
          <a:bodyPr wrap="none" rtlCol="0">
            <a:spAutoFit/>
          </a:bodyPr>
          <a:lstStyle/>
          <a:p>
            <a:pPr algn="r"/>
            <a:r>
              <a:rPr lang="en-US" sz="2800" b="1" dirty="0">
                <a:latin typeface="Consolas" panose="020B0609020204030204" pitchFamily="49" charset="0"/>
                <a:cs typeface="Consolas" panose="020B0609020204030204" pitchFamily="49" charset="0"/>
              </a:rPr>
              <a:t>REG[</a:t>
            </a:r>
            <a:r>
              <a:rPr lang="en-US" sz="2800" b="1" dirty="0" err="1">
                <a:latin typeface="Consolas" panose="020B0609020204030204" pitchFamily="49" charset="0"/>
                <a:cs typeface="Consolas" panose="020B0609020204030204" pitchFamily="49" charset="0"/>
              </a:rPr>
              <a:t>rd</a:t>
            </a:r>
            <a:r>
              <a:rPr lang="en-US" sz="2800" b="1" dirty="0">
                <a:latin typeface="Consolas" panose="020B0609020204030204" pitchFamily="49" charset="0"/>
                <a:cs typeface="Consolas" panose="020B0609020204030204" pitchFamily="49" charset="0"/>
              </a:rPr>
              <a:t>]</a:t>
            </a:r>
          </a:p>
        </p:txBody>
      </p:sp>
      <p:sp>
        <p:nvSpPr>
          <p:cNvPr id="59" name="Freeform 58"/>
          <p:cNvSpPr/>
          <p:nvPr/>
        </p:nvSpPr>
        <p:spPr>
          <a:xfrm>
            <a:off x="6843108" y="1550296"/>
            <a:ext cx="743456" cy="571609"/>
          </a:xfrm>
          <a:custGeom>
            <a:avLst/>
            <a:gdLst>
              <a:gd name="connsiteX0" fmla="*/ 0 w 466344"/>
              <a:gd name="connsiteY0" fmla="*/ 0 h 2240280"/>
              <a:gd name="connsiteX1" fmla="*/ 0 w 466344"/>
              <a:gd name="connsiteY1" fmla="*/ 2240280 h 2240280"/>
              <a:gd name="connsiteX2" fmla="*/ 466344 w 466344"/>
              <a:gd name="connsiteY2" fmla="*/ 2240280 h 2240280"/>
            </a:gdLst>
            <a:ahLst/>
            <a:cxnLst>
              <a:cxn ang="0">
                <a:pos x="connsiteX0" y="connsiteY0"/>
              </a:cxn>
              <a:cxn ang="0">
                <a:pos x="connsiteX1" y="connsiteY1"/>
              </a:cxn>
              <a:cxn ang="0">
                <a:pos x="connsiteX2" y="connsiteY2"/>
              </a:cxn>
            </a:cxnLst>
            <a:rect l="l" t="t" r="r" b="b"/>
            <a:pathLst>
              <a:path w="466344" h="2240280">
                <a:moveTo>
                  <a:pt x="0" y="0"/>
                </a:moveTo>
                <a:lnTo>
                  <a:pt x="0" y="2240280"/>
                </a:lnTo>
                <a:lnTo>
                  <a:pt x="466344" y="224028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p:cNvGrpSpPr/>
          <p:nvPr/>
        </p:nvGrpSpPr>
        <p:grpSpPr>
          <a:xfrm>
            <a:off x="6776750" y="2040803"/>
            <a:ext cx="815575" cy="1220827"/>
            <a:chOff x="2895517" y="2306419"/>
            <a:chExt cx="815575" cy="1220827"/>
          </a:xfrm>
        </p:grpSpPr>
        <p:sp>
          <p:nvSpPr>
            <p:cNvPr id="61" name="Freeform 60"/>
            <p:cNvSpPr/>
            <p:nvPr/>
          </p:nvSpPr>
          <p:spPr>
            <a:xfrm>
              <a:off x="2967636" y="2367719"/>
              <a:ext cx="743456" cy="1159527"/>
            </a:xfrm>
            <a:custGeom>
              <a:avLst/>
              <a:gdLst>
                <a:gd name="connsiteX0" fmla="*/ 0 w 466344"/>
                <a:gd name="connsiteY0" fmla="*/ 0 h 2240280"/>
                <a:gd name="connsiteX1" fmla="*/ 0 w 466344"/>
                <a:gd name="connsiteY1" fmla="*/ 2240280 h 2240280"/>
                <a:gd name="connsiteX2" fmla="*/ 466344 w 466344"/>
                <a:gd name="connsiteY2" fmla="*/ 2240280 h 2240280"/>
              </a:gdLst>
              <a:ahLst/>
              <a:cxnLst>
                <a:cxn ang="0">
                  <a:pos x="connsiteX0" y="connsiteY0"/>
                </a:cxn>
                <a:cxn ang="0">
                  <a:pos x="connsiteX1" y="connsiteY1"/>
                </a:cxn>
                <a:cxn ang="0">
                  <a:pos x="connsiteX2" y="connsiteY2"/>
                </a:cxn>
              </a:cxnLst>
              <a:rect l="l" t="t" r="r" b="b"/>
              <a:pathLst>
                <a:path w="466344" h="2240280">
                  <a:moveTo>
                    <a:pt x="0" y="0"/>
                  </a:moveTo>
                  <a:lnTo>
                    <a:pt x="0" y="2240280"/>
                  </a:lnTo>
                  <a:lnTo>
                    <a:pt x="466344" y="224028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2895517" y="2306419"/>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6773575" y="3195366"/>
            <a:ext cx="815575" cy="1204603"/>
            <a:chOff x="2895517" y="2306419"/>
            <a:chExt cx="815575" cy="1164417"/>
          </a:xfrm>
        </p:grpSpPr>
        <p:sp>
          <p:nvSpPr>
            <p:cNvPr id="64" name="Freeform 63"/>
            <p:cNvSpPr/>
            <p:nvPr/>
          </p:nvSpPr>
          <p:spPr>
            <a:xfrm>
              <a:off x="2967636" y="2367719"/>
              <a:ext cx="743456" cy="1103117"/>
            </a:xfrm>
            <a:custGeom>
              <a:avLst/>
              <a:gdLst>
                <a:gd name="connsiteX0" fmla="*/ 0 w 466344"/>
                <a:gd name="connsiteY0" fmla="*/ 0 h 2240280"/>
                <a:gd name="connsiteX1" fmla="*/ 0 w 466344"/>
                <a:gd name="connsiteY1" fmla="*/ 2240280 h 2240280"/>
                <a:gd name="connsiteX2" fmla="*/ 466344 w 466344"/>
                <a:gd name="connsiteY2" fmla="*/ 2240280 h 2240280"/>
              </a:gdLst>
              <a:ahLst/>
              <a:cxnLst>
                <a:cxn ang="0">
                  <a:pos x="connsiteX0" y="connsiteY0"/>
                </a:cxn>
                <a:cxn ang="0">
                  <a:pos x="connsiteX1" y="connsiteY1"/>
                </a:cxn>
                <a:cxn ang="0">
                  <a:pos x="connsiteX2" y="connsiteY2"/>
                </a:cxn>
              </a:cxnLst>
              <a:rect l="l" t="t" r="r" b="b"/>
              <a:pathLst>
                <a:path w="466344" h="2240280">
                  <a:moveTo>
                    <a:pt x="0" y="0"/>
                  </a:moveTo>
                  <a:lnTo>
                    <a:pt x="0" y="2240280"/>
                  </a:lnTo>
                  <a:lnTo>
                    <a:pt x="466344" y="224028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895517" y="2306419"/>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TextBox 65"/>
          <p:cNvSpPr txBox="1"/>
          <p:nvPr/>
        </p:nvSpPr>
        <p:spPr>
          <a:xfrm>
            <a:off x="228600" y="1498237"/>
            <a:ext cx="4114800" cy="769441"/>
          </a:xfrm>
          <a:prstGeom prst="rect">
            <a:avLst/>
          </a:prstGeom>
          <a:noFill/>
        </p:spPr>
        <p:txBody>
          <a:bodyPr wrap="square" rtlCol="0">
            <a:spAutoFit/>
          </a:bodyPr>
          <a:lstStyle/>
          <a:p>
            <a:pPr algn="ctr"/>
            <a:r>
              <a:rPr lang="en-US" sz="2200" dirty="0"/>
              <a:t>we can hook up the data input to </a:t>
            </a:r>
            <a:r>
              <a:rPr lang="en-US" sz="2200" i="1" dirty="0"/>
              <a:t>all the registers' data inputs.</a:t>
            </a:r>
            <a:r>
              <a:rPr lang="en-US" sz="2200" dirty="0"/>
              <a:t> </a:t>
            </a:r>
          </a:p>
        </p:txBody>
      </p:sp>
      <p:sp>
        <p:nvSpPr>
          <p:cNvPr id="67" name="TextBox 66"/>
          <p:cNvSpPr txBox="1"/>
          <p:nvPr/>
        </p:nvSpPr>
        <p:spPr>
          <a:xfrm>
            <a:off x="279417" y="2435304"/>
            <a:ext cx="4013166" cy="1107996"/>
          </a:xfrm>
          <a:prstGeom prst="rect">
            <a:avLst/>
          </a:prstGeom>
          <a:noFill/>
        </p:spPr>
        <p:txBody>
          <a:bodyPr wrap="square" rtlCol="0">
            <a:spAutoFit/>
          </a:bodyPr>
          <a:lstStyle/>
          <a:p>
            <a:pPr algn="ctr"/>
            <a:r>
              <a:rPr lang="en-US" sz="2200" dirty="0"/>
              <a:t>the write enable signal is like a door: </a:t>
            </a:r>
            <a:r>
              <a:rPr lang="en-US" sz="2200" b="1" dirty="0"/>
              <a:t>only the register with WE=1 will be changed.</a:t>
            </a:r>
            <a:endParaRPr lang="en-US" sz="2200" dirty="0"/>
          </a:p>
        </p:txBody>
      </p:sp>
      <p:sp>
        <p:nvSpPr>
          <p:cNvPr id="68" name="TextBox 67"/>
          <p:cNvSpPr txBox="1"/>
          <p:nvPr/>
        </p:nvSpPr>
        <p:spPr>
          <a:xfrm>
            <a:off x="6519716" y="1087119"/>
            <a:ext cx="598242" cy="523220"/>
          </a:xfrm>
          <a:prstGeom prst="rect">
            <a:avLst/>
          </a:prstGeom>
          <a:noFill/>
        </p:spPr>
        <p:txBody>
          <a:bodyPr wrap="none" rtlCol="0">
            <a:spAutoFit/>
          </a:bodyPr>
          <a:lstStyle/>
          <a:p>
            <a:pPr algn="ctr"/>
            <a:r>
              <a:rPr lang="en-US" sz="2800" b="1" dirty="0"/>
              <a:t>74</a:t>
            </a:r>
          </a:p>
        </p:txBody>
      </p:sp>
      <p:sp>
        <p:nvSpPr>
          <p:cNvPr id="71" name="TextBox 70"/>
          <p:cNvSpPr txBox="1"/>
          <p:nvPr/>
        </p:nvSpPr>
        <p:spPr>
          <a:xfrm>
            <a:off x="7787577" y="4356699"/>
            <a:ext cx="537327" cy="461665"/>
          </a:xfrm>
          <a:prstGeom prst="rect">
            <a:avLst/>
          </a:prstGeom>
          <a:noFill/>
        </p:spPr>
        <p:txBody>
          <a:bodyPr wrap="none" rtlCol="0">
            <a:spAutoFit/>
          </a:bodyPr>
          <a:lstStyle/>
          <a:p>
            <a:pPr algn="ctr"/>
            <a:r>
              <a:rPr lang="en-US" sz="2400" b="1" dirty="0"/>
              <a:t>74</a:t>
            </a:r>
          </a:p>
        </p:txBody>
      </p:sp>
      <p:sp>
        <p:nvSpPr>
          <p:cNvPr id="72" name="TextBox 71"/>
          <p:cNvSpPr txBox="1"/>
          <p:nvPr/>
        </p:nvSpPr>
        <p:spPr>
          <a:xfrm>
            <a:off x="7176420" y="4558725"/>
            <a:ext cx="443580" cy="584775"/>
          </a:xfrm>
          <a:prstGeom prst="rect">
            <a:avLst/>
          </a:prstGeom>
          <a:noFill/>
        </p:spPr>
        <p:txBody>
          <a:bodyPr wrap="square" rtlCol="0">
            <a:spAutoFit/>
          </a:bodyPr>
          <a:lstStyle/>
          <a:p>
            <a:pPr algn="ctr"/>
            <a:r>
              <a:rPr lang="en-US" sz="3200" b="1" dirty="0">
                <a:solidFill>
                  <a:srgbClr val="00B0F0"/>
                </a:solidFill>
              </a:rPr>
              <a:t>1</a:t>
            </a:r>
          </a:p>
        </p:txBody>
      </p:sp>
      <p:sp>
        <p:nvSpPr>
          <p:cNvPr id="73" name="TextBox 72"/>
          <p:cNvSpPr txBox="1"/>
          <p:nvPr/>
        </p:nvSpPr>
        <p:spPr>
          <a:xfrm>
            <a:off x="7166168" y="3414799"/>
            <a:ext cx="443580" cy="584775"/>
          </a:xfrm>
          <a:prstGeom prst="rect">
            <a:avLst/>
          </a:prstGeom>
          <a:noFill/>
        </p:spPr>
        <p:txBody>
          <a:bodyPr wrap="square" rtlCol="0">
            <a:spAutoFit/>
          </a:bodyPr>
          <a:lstStyle/>
          <a:p>
            <a:pPr algn="ctr"/>
            <a:r>
              <a:rPr lang="en-US" sz="3200" b="1" dirty="0">
                <a:solidFill>
                  <a:srgbClr val="00B0F0"/>
                </a:solidFill>
              </a:rPr>
              <a:t>0</a:t>
            </a:r>
          </a:p>
        </p:txBody>
      </p:sp>
      <p:sp>
        <p:nvSpPr>
          <p:cNvPr id="74" name="TextBox 73"/>
          <p:cNvSpPr txBox="1"/>
          <p:nvPr/>
        </p:nvSpPr>
        <p:spPr>
          <a:xfrm>
            <a:off x="7155916" y="2270873"/>
            <a:ext cx="443580" cy="584775"/>
          </a:xfrm>
          <a:prstGeom prst="rect">
            <a:avLst/>
          </a:prstGeom>
          <a:noFill/>
        </p:spPr>
        <p:txBody>
          <a:bodyPr wrap="square" rtlCol="0">
            <a:spAutoFit/>
          </a:bodyPr>
          <a:lstStyle/>
          <a:p>
            <a:pPr algn="ctr"/>
            <a:r>
              <a:rPr lang="en-US" sz="3200" b="1" dirty="0">
                <a:solidFill>
                  <a:srgbClr val="00B0F0"/>
                </a:solidFill>
              </a:rPr>
              <a:t>0</a:t>
            </a:r>
          </a:p>
        </p:txBody>
      </p:sp>
      <p:sp>
        <p:nvSpPr>
          <p:cNvPr id="24" name="Multiply 23"/>
          <p:cNvSpPr/>
          <p:nvPr/>
        </p:nvSpPr>
        <p:spPr>
          <a:xfrm>
            <a:off x="7131905" y="1908160"/>
            <a:ext cx="400110" cy="400110"/>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Multiply 74"/>
          <p:cNvSpPr/>
          <p:nvPr/>
        </p:nvSpPr>
        <p:spPr>
          <a:xfrm>
            <a:off x="7137867" y="3066696"/>
            <a:ext cx="400110" cy="400110"/>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2819400" y="4127838"/>
            <a:ext cx="2082556" cy="430887"/>
          </a:xfrm>
          <a:prstGeom prst="rect">
            <a:avLst/>
          </a:prstGeom>
          <a:noFill/>
        </p:spPr>
        <p:txBody>
          <a:bodyPr wrap="square" rtlCol="0">
            <a:spAutoFit/>
          </a:bodyPr>
          <a:lstStyle/>
          <a:p>
            <a:pPr algn="ctr"/>
            <a:r>
              <a:rPr lang="en-US" sz="2200" dirty="0"/>
              <a:t>we're done!</a:t>
            </a:r>
          </a:p>
        </p:txBody>
      </p:sp>
    </p:spTree>
    <p:extLst>
      <p:ext uri="{BB962C8B-B14F-4D97-AF65-F5344CB8AC3E}">
        <p14:creationId xmlns:p14="http://schemas.microsoft.com/office/powerpoint/2010/main" val="16073976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1"/>
                                        </p:tgtEl>
                                        <p:attrNameLst>
                                          <p:attrName>style.visibility</p:attrName>
                                        </p:attrNameLst>
                                      </p:cBhvr>
                                      <p:to>
                                        <p:strVal val="visible"/>
                                      </p:to>
                                    </p:set>
                                  </p:childTnLst>
                                </p:cTn>
                              </p:par>
                              <p:par>
                                <p:cTn id="41" presetID="1" presetClass="exit" presetSubtype="0" fill="hold" grpId="0" nodeType="withEffect">
                                  <p:stCondLst>
                                    <p:cond delay="0"/>
                                  </p:stCondLst>
                                  <p:childTnLst>
                                    <p:set>
                                      <p:cBhvr>
                                        <p:cTn id="42" dur="1" fill="hold">
                                          <p:stCondLst>
                                            <p:cond delay="0"/>
                                          </p:stCondLst>
                                        </p:cTn>
                                        <p:tgtEl>
                                          <p:spTgt spid="5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8" grpId="0"/>
      <p:bldP spid="59" grpId="0" animBg="1"/>
      <p:bldP spid="66" grpId="0"/>
      <p:bldP spid="67" grpId="0"/>
      <p:bldP spid="68" grpId="0"/>
      <p:bldP spid="71" grpId="0"/>
      <p:bldP spid="72" grpId="0"/>
      <p:bldP spid="73" grpId="0"/>
      <p:bldP spid="74" grpId="0"/>
      <p:bldP spid="24" grpId="0" animBg="1"/>
      <p:bldP spid="75" grpId="0" animBg="1"/>
      <p:bldP spid="7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MIPS register file</a:t>
            </a:r>
          </a:p>
        </p:txBody>
      </p:sp>
      <p:sp>
        <p:nvSpPr>
          <p:cNvPr id="3" name="Content Placeholder 2"/>
          <p:cNvSpPr>
            <a:spLocks noGrp="1"/>
          </p:cNvSpPr>
          <p:nvPr>
            <p:ph idx="1"/>
          </p:nvPr>
        </p:nvSpPr>
        <p:spPr>
          <a:xfrm>
            <a:off x="152400" y="495301"/>
            <a:ext cx="8763000" cy="545627"/>
          </a:xfrm>
        </p:spPr>
        <p:txBody>
          <a:bodyPr>
            <a:normAutofit/>
          </a:bodyPr>
          <a:lstStyle/>
          <a:p>
            <a:r>
              <a:rPr lang="en-US" dirty="0"/>
              <a:t>now we have the completed register file:</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14</a:t>
            </a:fld>
            <a:endParaRPr lang="en-US"/>
          </a:p>
        </p:txBody>
      </p:sp>
      <p:sp>
        <p:nvSpPr>
          <p:cNvPr id="8" name="Trapezoid 7"/>
          <p:cNvSpPr/>
          <p:nvPr/>
        </p:nvSpPr>
        <p:spPr>
          <a:xfrm rot="16200000">
            <a:off x="5372100" y="1686329"/>
            <a:ext cx="914400" cy="228600"/>
          </a:xfrm>
          <a:prstGeom prst="trapezoid">
            <a:avLst>
              <a:gd name="adj" fmla="val 69444"/>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apezoid 8"/>
          <p:cNvSpPr/>
          <p:nvPr/>
        </p:nvSpPr>
        <p:spPr>
          <a:xfrm rot="16200000">
            <a:off x="5372100" y="2676929"/>
            <a:ext cx="914400" cy="228600"/>
          </a:xfrm>
          <a:prstGeom prst="trapezoid">
            <a:avLst>
              <a:gd name="adj" fmla="val 69444"/>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rapezoid 9"/>
          <p:cNvSpPr/>
          <p:nvPr/>
        </p:nvSpPr>
        <p:spPr>
          <a:xfrm rot="5400000">
            <a:off x="2705100" y="1681847"/>
            <a:ext cx="914400" cy="228600"/>
          </a:xfrm>
          <a:prstGeom prst="trapezoid">
            <a:avLst>
              <a:gd name="adj" fmla="val 69444"/>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276600" y="1342899"/>
            <a:ext cx="2438400" cy="190553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Register File</a:t>
            </a:r>
          </a:p>
        </p:txBody>
      </p:sp>
      <p:sp>
        <p:nvSpPr>
          <p:cNvPr id="12" name="TextBox 11"/>
          <p:cNvSpPr txBox="1"/>
          <p:nvPr/>
        </p:nvSpPr>
        <p:spPr>
          <a:xfrm>
            <a:off x="134332" y="1285516"/>
            <a:ext cx="3022600" cy="1107996"/>
          </a:xfrm>
          <a:prstGeom prst="rect">
            <a:avLst/>
          </a:prstGeom>
          <a:noFill/>
        </p:spPr>
        <p:txBody>
          <a:bodyPr wrap="square" rtlCol="0">
            <a:spAutoFit/>
          </a:bodyPr>
          <a:lstStyle/>
          <a:p>
            <a:pPr algn="ctr"/>
            <a:r>
              <a:rPr lang="en-US" sz="2200" dirty="0"/>
              <a:t>there's one </a:t>
            </a:r>
            <a:r>
              <a:rPr lang="en-US" sz="2200" b="1" dirty="0"/>
              <a:t>input </a:t>
            </a:r>
            <a:r>
              <a:rPr lang="en-US" sz="2200" dirty="0"/>
              <a:t>or </a:t>
            </a:r>
            <a:r>
              <a:rPr lang="en-US" sz="2200" b="1" dirty="0"/>
              <a:t>write port, </a:t>
            </a:r>
            <a:r>
              <a:rPr lang="en-US" sz="2200" dirty="0"/>
              <a:t>for the </a:t>
            </a:r>
            <a:r>
              <a:rPr lang="en-US" sz="2200" b="1" dirty="0"/>
              <a:t>data </a:t>
            </a:r>
            <a:r>
              <a:rPr lang="en-US" sz="2200" dirty="0"/>
              <a:t>to write.</a:t>
            </a:r>
          </a:p>
        </p:txBody>
      </p:sp>
      <p:sp>
        <p:nvSpPr>
          <p:cNvPr id="13" name="TextBox 12"/>
          <p:cNvSpPr txBox="1"/>
          <p:nvPr/>
        </p:nvSpPr>
        <p:spPr>
          <a:xfrm>
            <a:off x="5829300" y="1248988"/>
            <a:ext cx="3022600" cy="1107996"/>
          </a:xfrm>
          <a:prstGeom prst="rect">
            <a:avLst/>
          </a:prstGeom>
          <a:noFill/>
        </p:spPr>
        <p:txBody>
          <a:bodyPr wrap="square" rtlCol="0">
            <a:spAutoFit/>
          </a:bodyPr>
          <a:lstStyle/>
          <a:p>
            <a:pPr algn="ctr"/>
            <a:r>
              <a:rPr lang="en-US" sz="2200" dirty="0"/>
              <a:t>there are two </a:t>
            </a:r>
            <a:r>
              <a:rPr lang="en-US" sz="2200" b="1" dirty="0"/>
              <a:t>output </a:t>
            </a:r>
            <a:r>
              <a:rPr lang="en-US" sz="2200" dirty="0"/>
              <a:t>or </a:t>
            </a:r>
            <a:r>
              <a:rPr lang="en-US" sz="2200" b="1" dirty="0"/>
              <a:t>read ports, </a:t>
            </a:r>
            <a:r>
              <a:rPr lang="en-US" sz="2200" dirty="0"/>
              <a:t>for the data being read.</a:t>
            </a:r>
            <a:endParaRPr lang="en-US" sz="2200" b="1" dirty="0"/>
          </a:p>
        </p:txBody>
      </p:sp>
      <p:sp>
        <p:nvSpPr>
          <p:cNvPr id="14" name="TextBox 13"/>
          <p:cNvSpPr txBox="1"/>
          <p:nvPr/>
        </p:nvSpPr>
        <p:spPr>
          <a:xfrm>
            <a:off x="5816600" y="2453806"/>
            <a:ext cx="3022600" cy="769441"/>
          </a:xfrm>
          <a:prstGeom prst="rect">
            <a:avLst/>
          </a:prstGeom>
          <a:noFill/>
        </p:spPr>
        <p:txBody>
          <a:bodyPr wrap="square" rtlCol="0">
            <a:spAutoFit/>
          </a:bodyPr>
          <a:lstStyle/>
          <a:p>
            <a:pPr algn="ctr"/>
            <a:r>
              <a:rPr lang="en-US" sz="2200" dirty="0"/>
              <a:t>each port can read a </a:t>
            </a:r>
            <a:r>
              <a:rPr lang="en-US" sz="2200" b="1" dirty="0"/>
              <a:t>different</a:t>
            </a:r>
            <a:r>
              <a:rPr lang="en-US" sz="2200" dirty="0"/>
              <a:t> register.</a:t>
            </a:r>
          </a:p>
        </p:txBody>
      </p:sp>
      <p:sp>
        <p:nvSpPr>
          <p:cNvPr id="15" name="Isosceles Triangle 6"/>
          <p:cNvSpPr/>
          <p:nvPr/>
        </p:nvSpPr>
        <p:spPr>
          <a:xfrm rot="5400000">
            <a:off x="3215269" y="2924315"/>
            <a:ext cx="351261" cy="228600"/>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762000" y="2533676"/>
            <a:ext cx="2565470" cy="769441"/>
          </a:xfrm>
          <a:prstGeom prst="rect">
            <a:avLst/>
          </a:prstGeom>
          <a:noFill/>
        </p:spPr>
        <p:txBody>
          <a:bodyPr wrap="square" rtlCol="0">
            <a:spAutoFit/>
          </a:bodyPr>
          <a:lstStyle/>
          <a:p>
            <a:pPr algn="ctr"/>
            <a:r>
              <a:rPr lang="en-US" sz="2200" dirty="0"/>
              <a:t>there's the clock input, of course</a:t>
            </a:r>
            <a:r>
              <a:rPr lang="mr-IN" sz="2200" dirty="0"/>
              <a:t>…</a:t>
            </a:r>
            <a:endParaRPr lang="en-US" sz="2200" dirty="0"/>
          </a:p>
        </p:txBody>
      </p:sp>
      <p:sp>
        <p:nvSpPr>
          <p:cNvPr id="18" name="TextBox 17"/>
          <p:cNvSpPr txBox="1"/>
          <p:nvPr/>
        </p:nvSpPr>
        <p:spPr>
          <a:xfrm>
            <a:off x="685800" y="3922001"/>
            <a:ext cx="3424115" cy="1107996"/>
          </a:xfrm>
          <a:prstGeom prst="rect">
            <a:avLst/>
          </a:prstGeom>
          <a:noFill/>
        </p:spPr>
        <p:txBody>
          <a:bodyPr wrap="square" rtlCol="0">
            <a:spAutoFit/>
          </a:bodyPr>
          <a:lstStyle/>
          <a:p>
            <a:pPr algn="r"/>
            <a:r>
              <a:rPr lang="en-US" sz="2200" b="1" dirty="0"/>
              <a:t>one</a:t>
            </a:r>
            <a:r>
              <a:rPr lang="en-US" sz="2200" dirty="0"/>
              <a:t> write enable, which is 1 when the instruction changes a register</a:t>
            </a:r>
            <a:r>
              <a:rPr lang="mr-IN" sz="2200" dirty="0"/>
              <a:t>…</a:t>
            </a:r>
            <a:endParaRPr lang="en-US" sz="2200" dirty="0"/>
          </a:p>
        </p:txBody>
      </p:sp>
      <p:sp>
        <p:nvSpPr>
          <p:cNvPr id="19" name="TextBox 18"/>
          <p:cNvSpPr txBox="1"/>
          <p:nvPr/>
        </p:nvSpPr>
        <p:spPr>
          <a:xfrm>
            <a:off x="4380413" y="3940250"/>
            <a:ext cx="3022600" cy="1107996"/>
          </a:xfrm>
          <a:prstGeom prst="rect">
            <a:avLst/>
          </a:prstGeom>
          <a:noFill/>
        </p:spPr>
        <p:txBody>
          <a:bodyPr wrap="square" rtlCol="0">
            <a:spAutoFit/>
          </a:bodyPr>
          <a:lstStyle/>
          <a:p>
            <a:r>
              <a:rPr lang="en-US" sz="2200" dirty="0"/>
              <a:t>and inputs to select the registers used for the read/write ports.</a:t>
            </a:r>
          </a:p>
        </p:txBody>
      </p:sp>
      <p:sp>
        <p:nvSpPr>
          <p:cNvPr id="21" name="TextBox 20"/>
          <p:cNvSpPr txBox="1"/>
          <p:nvPr/>
        </p:nvSpPr>
        <p:spPr>
          <a:xfrm>
            <a:off x="3511624" y="2926165"/>
            <a:ext cx="540533" cy="369332"/>
          </a:xfrm>
          <a:prstGeom prst="rect">
            <a:avLst/>
          </a:prstGeom>
          <a:noFill/>
        </p:spPr>
        <p:txBody>
          <a:bodyPr wrap="none" rtlCol="0">
            <a:spAutoFit/>
          </a:bodyPr>
          <a:lstStyle/>
          <a:p>
            <a:r>
              <a:rPr lang="en-US" sz="1800" b="1" dirty="0">
                <a:solidFill>
                  <a:schemeClr val="bg2"/>
                </a:solidFill>
              </a:rPr>
              <a:t>WE</a:t>
            </a:r>
          </a:p>
        </p:txBody>
      </p:sp>
      <p:cxnSp>
        <p:nvCxnSpPr>
          <p:cNvPr id="25" name="Straight Arrow Connector 24"/>
          <p:cNvCxnSpPr/>
          <p:nvPr/>
        </p:nvCxnSpPr>
        <p:spPr>
          <a:xfrm flipV="1">
            <a:off x="3781890" y="3248429"/>
            <a:ext cx="0" cy="60907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4109915" y="2926165"/>
            <a:ext cx="437940" cy="931334"/>
            <a:chOff x="4109915" y="3297766"/>
            <a:chExt cx="437940" cy="931334"/>
          </a:xfrm>
        </p:grpSpPr>
        <p:sp>
          <p:nvSpPr>
            <p:cNvPr id="22" name="TextBox 21"/>
            <p:cNvSpPr txBox="1"/>
            <p:nvPr/>
          </p:nvSpPr>
          <p:spPr>
            <a:xfrm>
              <a:off x="4109915" y="3297766"/>
              <a:ext cx="437940" cy="369332"/>
            </a:xfrm>
            <a:prstGeom prst="rect">
              <a:avLst/>
            </a:prstGeom>
            <a:noFill/>
          </p:spPr>
          <p:txBody>
            <a:bodyPr wrap="none" rtlCol="0">
              <a:spAutoFit/>
            </a:bodyPr>
            <a:lstStyle/>
            <a:p>
              <a:r>
                <a:rPr lang="en-US" sz="1800" b="1" dirty="0" err="1">
                  <a:solidFill>
                    <a:schemeClr val="bg2"/>
                  </a:solidFill>
                  <a:latin typeface="Consolas" panose="020B0609020204030204" pitchFamily="49" charset="0"/>
                  <a:cs typeface="Consolas" panose="020B0609020204030204" pitchFamily="49" charset="0"/>
                </a:rPr>
                <a:t>rd</a:t>
              </a:r>
              <a:endParaRPr lang="en-US" sz="1800" b="1" dirty="0">
                <a:solidFill>
                  <a:schemeClr val="bg2"/>
                </a:solidFill>
                <a:latin typeface="Consolas" panose="020B0609020204030204" pitchFamily="49" charset="0"/>
                <a:cs typeface="Consolas" panose="020B0609020204030204" pitchFamily="49" charset="0"/>
              </a:endParaRPr>
            </a:p>
          </p:txBody>
        </p:sp>
        <p:cxnSp>
          <p:nvCxnSpPr>
            <p:cNvPr id="30" name="Straight Arrow Connector 29"/>
            <p:cNvCxnSpPr>
              <a:cxnSpLocks/>
            </p:cNvCxnSpPr>
            <p:nvPr/>
          </p:nvCxnSpPr>
          <p:spPr>
            <a:xfrm flipV="1">
              <a:off x="4318915" y="3620030"/>
              <a:ext cx="0" cy="60907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4588173" y="2926165"/>
            <a:ext cx="437940" cy="931334"/>
            <a:chOff x="4588173" y="3297766"/>
            <a:chExt cx="437940" cy="931334"/>
          </a:xfrm>
        </p:grpSpPr>
        <p:sp>
          <p:nvSpPr>
            <p:cNvPr id="23" name="TextBox 22"/>
            <p:cNvSpPr txBox="1"/>
            <p:nvPr/>
          </p:nvSpPr>
          <p:spPr>
            <a:xfrm>
              <a:off x="4588173" y="3297766"/>
              <a:ext cx="437940" cy="369332"/>
            </a:xfrm>
            <a:prstGeom prst="rect">
              <a:avLst/>
            </a:prstGeom>
            <a:noFill/>
          </p:spPr>
          <p:txBody>
            <a:bodyPr wrap="none" rtlCol="0">
              <a:spAutoFit/>
            </a:bodyPr>
            <a:lstStyle/>
            <a:p>
              <a:r>
                <a:rPr lang="en-US" sz="1800" b="1" dirty="0" err="1">
                  <a:solidFill>
                    <a:schemeClr val="bg2"/>
                  </a:solidFill>
                  <a:latin typeface="Consolas" panose="020B0609020204030204" pitchFamily="49" charset="0"/>
                  <a:cs typeface="Consolas" panose="020B0609020204030204" pitchFamily="49" charset="0"/>
                </a:rPr>
                <a:t>rs</a:t>
              </a:r>
              <a:endParaRPr lang="en-US" sz="1800" b="1" dirty="0">
                <a:solidFill>
                  <a:schemeClr val="bg2"/>
                </a:solidFill>
                <a:latin typeface="Consolas" panose="020B0609020204030204" pitchFamily="49" charset="0"/>
                <a:cs typeface="Consolas" panose="020B0609020204030204" pitchFamily="49" charset="0"/>
              </a:endParaRPr>
            </a:p>
          </p:txBody>
        </p:sp>
        <p:cxnSp>
          <p:nvCxnSpPr>
            <p:cNvPr id="31" name="Straight Arrow Connector 30"/>
            <p:cNvCxnSpPr/>
            <p:nvPr/>
          </p:nvCxnSpPr>
          <p:spPr>
            <a:xfrm flipV="1">
              <a:off x="4773336" y="3620030"/>
              <a:ext cx="0" cy="60907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5032384" y="2926165"/>
            <a:ext cx="437940" cy="931334"/>
            <a:chOff x="5032384" y="3297766"/>
            <a:chExt cx="437940" cy="931334"/>
          </a:xfrm>
        </p:grpSpPr>
        <p:sp>
          <p:nvSpPr>
            <p:cNvPr id="24" name="TextBox 23"/>
            <p:cNvSpPr txBox="1"/>
            <p:nvPr/>
          </p:nvSpPr>
          <p:spPr>
            <a:xfrm>
              <a:off x="5032384" y="3297766"/>
              <a:ext cx="437940" cy="369332"/>
            </a:xfrm>
            <a:prstGeom prst="rect">
              <a:avLst/>
            </a:prstGeom>
            <a:noFill/>
          </p:spPr>
          <p:txBody>
            <a:bodyPr wrap="none" rtlCol="0">
              <a:spAutoFit/>
            </a:bodyPr>
            <a:lstStyle/>
            <a:p>
              <a:r>
                <a:rPr lang="en-US" sz="1800" b="1" dirty="0" err="1">
                  <a:solidFill>
                    <a:schemeClr val="bg2"/>
                  </a:solidFill>
                  <a:latin typeface="Consolas" panose="020B0609020204030204" pitchFamily="49" charset="0"/>
                  <a:cs typeface="Consolas" panose="020B0609020204030204" pitchFamily="49" charset="0"/>
                </a:rPr>
                <a:t>rt</a:t>
              </a:r>
              <a:endParaRPr lang="en-US" sz="1800" b="1" dirty="0">
                <a:solidFill>
                  <a:schemeClr val="bg2"/>
                </a:solidFill>
                <a:latin typeface="Consolas" panose="020B0609020204030204" pitchFamily="49" charset="0"/>
                <a:cs typeface="Consolas" panose="020B0609020204030204" pitchFamily="49" charset="0"/>
              </a:endParaRPr>
            </a:p>
          </p:txBody>
        </p:sp>
        <p:cxnSp>
          <p:nvCxnSpPr>
            <p:cNvPr id="32" name="Straight Arrow Connector 31"/>
            <p:cNvCxnSpPr/>
            <p:nvPr/>
          </p:nvCxnSpPr>
          <p:spPr>
            <a:xfrm flipV="1">
              <a:off x="5227757" y="3620030"/>
              <a:ext cx="0" cy="60907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
        <p:nvSpPr>
          <p:cNvPr id="36" name="TextBox 35">
            <a:extLst>
              <a:ext uri="{FF2B5EF4-FFF2-40B4-BE49-F238E27FC236}">
                <a16:creationId xmlns:a16="http://schemas.microsoft.com/office/drawing/2014/main" id="{7F524D8B-15AD-3B42-856D-B1B40702B9F6}"/>
              </a:ext>
            </a:extLst>
          </p:cNvPr>
          <p:cNvSpPr txBox="1"/>
          <p:nvPr/>
        </p:nvSpPr>
        <p:spPr>
          <a:xfrm>
            <a:off x="3270817" y="1510844"/>
            <a:ext cx="1071127" cy="369332"/>
          </a:xfrm>
          <a:prstGeom prst="rect">
            <a:avLst/>
          </a:prstGeom>
          <a:noFill/>
        </p:spPr>
        <p:txBody>
          <a:bodyPr wrap="none" rtlCol="0">
            <a:spAutoFit/>
          </a:bodyPr>
          <a:lstStyle/>
          <a:p>
            <a:r>
              <a:rPr lang="en-US" sz="1800" i="1" dirty="0">
                <a:solidFill>
                  <a:schemeClr val="bg2"/>
                </a:solidFill>
                <a:latin typeface="Consolas" panose="020B0609020204030204" pitchFamily="49" charset="0"/>
                <a:cs typeface="Consolas" panose="020B0609020204030204" pitchFamily="49" charset="0"/>
              </a:rPr>
              <a:t>REG[</a:t>
            </a:r>
            <a:r>
              <a:rPr lang="en-US" sz="1800" i="1" dirty="0" err="1">
                <a:solidFill>
                  <a:schemeClr val="bg2"/>
                </a:solidFill>
                <a:latin typeface="Consolas" panose="020B0609020204030204" pitchFamily="49" charset="0"/>
                <a:cs typeface="Consolas" panose="020B0609020204030204" pitchFamily="49" charset="0"/>
              </a:rPr>
              <a:t>rd</a:t>
            </a:r>
            <a:r>
              <a:rPr lang="en-US" sz="1800" i="1" dirty="0">
                <a:solidFill>
                  <a:schemeClr val="bg2"/>
                </a:solidFill>
                <a:latin typeface="Consolas" panose="020B0609020204030204" pitchFamily="49" charset="0"/>
                <a:cs typeface="Consolas" panose="020B0609020204030204" pitchFamily="49" charset="0"/>
              </a:rPr>
              <a:t>]</a:t>
            </a:r>
          </a:p>
        </p:txBody>
      </p:sp>
      <p:sp>
        <p:nvSpPr>
          <p:cNvPr id="37" name="TextBox 36">
            <a:extLst>
              <a:ext uri="{FF2B5EF4-FFF2-40B4-BE49-F238E27FC236}">
                <a16:creationId xmlns:a16="http://schemas.microsoft.com/office/drawing/2014/main" id="{B9664C28-7426-6B4E-889B-7497EFE7DE21}"/>
              </a:ext>
            </a:extLst>
          </p:cNvPr>
          <p:cNvSpPr txBox="1"/>
          <p:nvPr/>
        </p:nvSpPr>
        <p:spPr>
          <a:xfrm>
            <a:off x="4683738" y="1510844"/>
            <a:ext cx="1071127" cy="369332"/>
          </a:xfrm>
          <a:prstGeom prst="rect">
            <a:avLst/>
          </a:prstGeom>
          <a:noFill/>
        </p:spPr>
        <p:txBody>
          <a:bodyPr wrap="none" rtlCol="0">
            <a:spAutoFit/>
          </a:bodyPr>
          <a:lstStyle/>
          <a:p>
            <a:pPr algn="r"/>
            <a:r>
              <a:rPr lang="en-US" sz="1800" i="1" dirty="0">
                <a:solidFill>
                  <a:schemeClr val="bg2"/>
                </a:solidFill>
                <a:latin typeface="Consolas" panose="020B0609020204030204" pitchFamily="49" charset="0"/>
                <a:cs typeface="Consolas" panose="020B0609020204030204" pitchFamily="49" charset="0"/>
              </a:rPr>
              <a:t>REG[</a:t>
            </a:r>
            <a:r>
              <a:rPr lang="en-US" sz="1800" i="1" dirty="0" err="1">
                <a:solidFill>
                  <a:schemeClr val="bg2"/>
                </a:solidFill>
                <a:latin typeface="Consolas" panose="020B0609020204030204" pitchFamily="49" charset="0"/>
                <a:cs typeface="Consolas" panose="020B0609020204030204" pitchFamily="49" charset="0"/>
              </a:rPr>
              <a:t>rs</a:t>
            </a:r>
            <a:r>
              <a:rPr lang="en-US" sz="1800" i="1" dirty="0">
                <a:solidFill>
                  <a:schemeClr val="bg2"/>
                </a:solidFill>
                <a:latin typeface="Consolas" panose="020B0609020204030204" pitchFamily="49" charset="0"/>
                <a:cs typeface="Consolas" panose="020B0609020204030204" pitchFamily="49" charset="0"/>
              </a:rPr>
              <a:t>]</a:t>
            </a:r>
          </a:p>
        </p:txBody>
      </p:sp>
      <p:sp>
        <p:nvSpPr>
          <p:cNvPr id="38" name="TextBox 37">
            <a:extLst>
              <a:ext uri="{FF2B5EF4-FFF2-40B4-BE49-F238E27FC236}">
                <a16:creationId xmlns:a16="http://schemas.microsoft.com/office/drawing/2014/main" id="{D5F702B1-6593-EA44-BF3D-BDD3D4F68A6F}"/>
              </a:ext>
            </a:extLst>
          </p:cNvPr>
          <p:cNvSpPr txBox="1"/>
          <p:nvPr/>
        </p:nvSpPr>
        <p:spPr>
          <a:xfrm>
            <a:off x="4690125" y="2652552"/>
            <a:ext cx="1071127" cy="369332"/>
          </a:xfrm>
          <a:prstGeom prst="rect">
            <a:avLst/>
          </a:prstGeom>
          <a:noFill/>
        </p:spPr>
        <p:txBody>
          <a:bodyPr wrap="none" rtlCol="0">
            <a:spAutoFit/>
          </a:bodyPr>
          <a:lstStyle/>
          <a:p>
            <a:pPr algn="r"/>
            <a:r>
              <a:rPr lang="en-US" sz="1800" i="1" dirty="0">
                <a:solidFill>
                  <a:schemeClr val="bg2"/>
                </a:solidFill>
                <a:latin typeface="Consolas" panose="020B0609020204030204" pitchFamily="49" charset="0"/>
                <a:cs typeface="Consolas" panose="020B0609020204030204" pitchFamily="49" charset="0"/>
              </a:rPr>
              <a:t>REG[</a:t>
            </a:r>
            <a:r>
              <a:rPr lang="en-US" sz="1800" i="1" dirty="0" err="1">
                <a:solidFill>
                  <a:schemeClr val="bg2"/>
                </a:solidFill>
                <a:latin typeface="Consolas" panose="020B0609020204030204" pitchFamily="49" charset="0"/>
                <a:cs typeface="Consolas" panose="020B0609020204030204" pitchFamily="49" charset="0"/>
              </a:rPr>
              <a:t>rt</a:t>
            </a:r>
            <a:r>
              <a:rPr lang="en-US" sz="1800" i="1" dirty="0">
                <a:solidFill>
                  <a:schemeClr val="bg2"/>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1507839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nodeType="afterEffect">
                                  <p:stCondLst>
                                    <p:cond delay="400"/>
                                  </p:stCondLst>
                                  <p:childTnLst>
                                    <p:set>
                                      <p:cBhvr>
                                        <p:cTn id="47" dur="1" fill="hold">
                                          <p:stCondLst>
                                            <p:cond delay="0"/>
                                          </p:stCondLst>
                                        </p:cTn>
                                        <p:tgtEl>
                                          <p:spTgt spid="33"/>
                                        </p:tgtEl>
                                        <p:attrNameLst>
                                          <p:attrName>style.visibility</p:attrName>
                                        </p:attrNameLst>
                                      </p:cBhvr>
                                      <p:to>
                                        <p:strVal val="visible"/>
                                      </p:to>
                                    </p:set>
                                  </p:childTnLst>
                                </p:cTn>
                              </p:par>
                            </p:childTnLst>
                          </p:cTn>
                        </p:par>
                        <p:par>
                          <p:cTn id="48" fill="hold">
                            <p:stCondLst>
                              <p:cond delay="400"/>
                            </p:stCondLst>
                            <p:childTnLst>
                              <p:par>
                                <p:cTn id="49" presetID="1" presetClass="entr" presetSubtype="0" fill="hold" nodeType="afterEffect">
                                  <p:stCondLst>
                                    <p:cond delay="400"/>
                                  </p:stCondLst>
                                  <p:childTnLst>
                                    <p:set>
                                      <p:cBhvr>
                                        <p:cTn id="50" dur="1" fill="hold">
                                          <p:stCondLst>
                                            <p:cond delay="0"/>
                                          </p:stCondLst>
                                        </p:cTn>
                                        <p:tgtEl>
                                          <p:spTgt spid="34"/>
                                        </p:tgtEl>
                                        <p:attrNameLst>
                                          <p:attrName>style.visibility</p:attrName>
                                        </p:attrNameLst>
                                      </p:cBhvr>
                                      <p:to>
                                        <p:strVal val="visible"/>
                                      </p:to>
                                    </p:set>
                                  </p:childTnLst>
                                </p:cTn>
                              </p:par>
                            </p:childTnLst>
                          </p:cTn>
                        </p:par>
                        <p:par>
                          <p:cTn id="51" fill="hold">
                            <p:stCondLst>
                              <p:cond delay="800"/>
                            </p:stCondLst>
                            <p:childTnLst>
                              <p:par>
                                <p:cTn id="52" presetID="1" presetClass="entr" presetSubtype="0" fill="hold" nodeType="afterEffect">
                                  <p:stCondLst>
                                    <p:cond delay="400"/>
                                  </p:stCondLst>
                                  <p:childTnLst>
                                    <p:set>
                                      <p:cBhvr>
                                        <p:cTn id="53"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p:bldP spid="13" grpId="0"/>
      <p:bldP spid="14" grpId="0"/>
      <p:bldP spid="15" grpId="0" animBg="1"/>
      <p:bldP spid="17" grpId="0"/>
      <p:bldP spid="18" grpId="0"/>
      <p:bldP spid="19" grpId="0"/>
      <p:bldP spid="21" grpId="0"/>
      <p:bldP spid="36" grpId="0"/>
      <p:bldP spid="37" grpId="0"/>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ALU</a:t>
            </a:r>
          </a:p>
        </p:txBody>
      </p:sp>
    </p:spTree>
    <p:extLst>
      <p:ext uri="{BB962C8B-B14F-4D97-AF65-F5344CB8AC3E}">
        <p14:creationId xmlns:p14="http://schemas.microsoft.com/office/powerpoint/2010/main" val="55568143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Arithmetic and Logic Unit</a:t>
            </a:r>
          </a:p>
        </p:txBody>
      </p:sp>
      <p:sp>
        <p:nvSpPr>
          <p:cNvPr id="3" name="Content Placeholder 2"/>
          <p:cNvSpPr>
            <a:spLocks noGrp="1"/>
          </p:cNvSpPr>
          <p:nvPr>
            <p:ph idx="1"/>
          </p:nvPr>
        </p:nvSpPr>
        <p:spPr>
          <a:xfrm>
            <a:off x="152399" y="495301"/>
            <a:ext cx="6878433" cy="4801656"/>
          </a:xfrm>
        </p:spPr>
        <p:txBody>
          <a:bodyPr>
            <a:normAutofit/>
          </a:bodyPr>
          <a:lstStyle/>
          <a:p>
            <a:r>
              <a:rPr lang="en-US" dirty="0"/>
              <a:t>remember this? it does arithmetic and logic. </a:t>
            </a:r>
            <a:r>
              <a:rPr lang="en-US" i="1" dirty="0"/>
              <a:t>cool.</a:t>
            </a:r>
          </a:p>
          <a:p>
            <a:pPr lvl="1"/>
            <a:r>
              <a:rPr lang="en-US" dirty="0"/>
              <a:t>squish two values together, get new value.</a:t>
            </a:r>
          </a:p>
          <a:p>
            <a:r>
              <a:rPr lang="en-US" dirty="0"/>
              <a:t>I said it was </a:t>
            </a:r>
            <a:r>
              <a:rPr lang="en-US" b="1" dirty="0"/>
              <a:t>entirely combinational.</a:t>
            </a:r>
          </a:p>
          <a:p>
            <a:pPr lvl="1"/>
            <a:r>
              <a:rPr lang="en-US" i="1" dirty="0"/>
              <a:t>if we ignore multiplication and division, </a:t>
            </a:r>
            <a:r>
              <a:rPr lang="en-US" dirty="0"/>
              <a:t>it is!</a:t>
            </a:r>
          </a:p>
          <a:p>
            <a:r>
              <a:rPr lang="en-US" dirty="0"/>
              <a:t>so get ready for the simplest thing ever.</a:t>
            </a:r>
          </a:p>
          <a:p>
            <a:pPr lvl="1"/>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16</a:t>
            </a:fld>
            <a:endParaRPr lang="en-US"/>
          </a:p>
        </p:txBody>
      </p:sp>
      <p:grpSp>
        <p:nvGrpSpPr>
          <p:cNvPr id="4" name="Group 3">
            <a:extLst>
              <a:ext uri="{FF2B5EF4-FFF2-40B4-BE49-F238E27FC236}">
                <a16:creationId xmlns:a16="http://schemas.microsoft.com/office/drawing/2014/main" id="{35B311B2-2F63-8F4A-8F2B-C880052D5B08}"/>
              </a:ext>
            </a:extLst>
          </p:cNvPr>
          <p:cNvGrpSpPr/>
          <p:nvPr/>
        </p:nvGrpSpPr>
        <p:grpSpPr>
          <a:xfrm>
            <a:off x="7030834" y="503157"/>
            <a:ext cx="1960766" cy="3052477"/>
            <a:chOff x="6177084" y="892778"/>
            <a:chExt cx="2775766" cy="4321251"/>
          </a:xfrm>
        </p:grpSpPr>
        <p:grpSp>
          <p:nvGrpSpPr>
            <p:cNvPr id="7" name="Group 6">
              <a:extLst>
                <a:ext uri="{FF2B5EF4-FFF2-40B4-BE49-F238E27FC236}">
                  <a16:creationId xmlns:a16="http://schemas.microsoft.com/office/drawing/2014/main" id="{1817FBA1-2236-8046-96E1-21974BDA03BA}"/>
                </a:ext>
              </a:extLst>
            </p:cNvPr>
            <p:cNvGrpSpPr/>
            <p:nvPr/>
          </p:nvGrpSpPr>
          <p:grpSpPr>
            <a:xfrm>
              <a:off x="6688667" y="892778"/>
              <a:ext cx="2022938" cy="4321251"/>
              <a:chOff x="6688667" y="892778"/>
              <a:chExt cx="2022938" cy="4321251"/>
            </a:xfrm>
          </p:grpSpPr>
          <p:sp>
            <p:nvSpPr>
              <p:cNvPr id="8" name="Flowchart: Manual Operation 5">
                <a:extLst>
                  <a:ext uri="{FF2B5EF4-FFF2-40B4-BE49-F238E27FC236}">
                    <a16:creationId xmlns:a16="http://schemas.microsoft.com/office/drawing/2014/main" id="{D80EA2E4-CD12-6F46-B7AA-187087DB0CE8}"/>
                  </a:ext>
                </a:extLst>
              </p:cNvPr>
              <p:cNvSpPr/>
              <p:nvPr/>
            </p:nvSpPr>
            <p:spPr>
              <a:xfrm rot="16200000">
                <a:off x="5519758" y="2292520"/>
                <a:ext cx="4090418" cy="175260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rgbClr val="FF902E"/>
              </a:solidFill>
              <a:ln w="38100">
                <a:noFill/>
              </a:ln>
            </p:spPr>
            <p:style>
              <a:lnRef idx="2">
                <a:schemeClr val="accent6">
                  <a:shade val="50000"/>
                </a:schemeClr>
              </a:lnRef>
              <a:fillRef idx="1">
                <a:schemeClr val="accent6"/>
              </a:fillRef>
              <a:effectRef idx="0">
                <a:schemeClr val="accent6"/>
              </a:effectRef>
              <a:fontRef idx="minor">
                <a:schemeClr val="lt1"/>
              </a:fontRef>
            </p:style>
            <p:txBody>
              <a:bodyPr vert="vert" rtlCol="0" anchor="ctr"/>
              <a:lstStyle/>
              <a:p>
                <a:pPr algn="ctr"/>
                <a:r>
                  <a:rPr lang="en-US" sz="2400" b="1" dirty="0">
                    <a:solidFill>
                      <a:schemeClr val="tx1"/>
                    </a:solidFill>
                  </a:rPr>
                  <a:t>   </a:t>
                </a:r>
              </a:p>
              <a:p>
                <a:pPr algn="ctr"/>
                <a:endParaRPr lang="en-US" sz="2400" b="1" dirty="0">
                  <a:solidFill>
                    <a:schemeClr val="tx1"/>
                  </a:solidFill>
                </a:endParaRPr>
              </a:p>
            </p:txBody>
          </p:sp>
          <p:sp>
            <p:nvSpPr>
              <p:cNvPr id="9" name="TextBox 8">
                <a:extLst>
                  <a:ext uri="{FF2B5EF4-FFF2-40B4-BE49-F238E27FC236}">
                    <a16:creationId xmlns:a16="http://schemas.microsoft.com/office/drawing/2014/main" id="{D27F6685-3F92-BB40-B14D-5BE4DD35F301}"/>
                  </a:ext>
                </a:extLst>
              </p:cNvPr>
              <p:cNvSpPr txBox="1"/>
              <p:nvPr/>
            </p:nvSpPr>
            <p:spPr>
              <a:xfrm>
                <a:off x="7534817" y="892778"/>
                <a:ext cx="1176788" cy="653558"/>
              </a:xfrm>
              <a:prstGeom prst="rect">
                <a:avLst/>
              </a:prstGeom>
              <a:noFill/>
            </p:spPr>
            <p:txBody>
              <a:bodyPr wrap="square" rtlCol="0">
                <a:spAutoFit/>
              </a:bodyPr>
              <a:lstStyle/>
              <a:p>
                <a:pPr algn="ctr"/>
                <a:r>
                  <a:rPr lang="en-US" sz="2400" b="1" dirty="0"/>
                  <a:t>ALU</a:t>
                </a:r>
              </a:p>
            </p:txBody>
          </p:sp>
        </p:grpSp>
        <p:cxnSp>
          <p:nvCxnSpPr>
            <p:cNvPr id="10" name="Straight Arrow Connector 9">
              <a:extLst>
                <a:ext uri="{FF2B5EF4-FFF2-40B4-BE49-F238E27FC236}">
                  <a16:creationId xmlns:a16="http://schemas.microsoft.com/office/drawing/2014/main" id="{B3EE8AFD-89CC-5C49-AAD9-268471EF427B}"/>
                </a:ext>
              </a:extLst>
            </p:cNvPr>
            <p:cNvCxnSpPr/>
            <p:nvPr/>
          </p:nvCxnSpPr>
          <p:spPr>
            <a:xfrm>
              <a:off x="6177084" y="2067884"/>
              <a:ext cx="51158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A6663A6-CE99-1640-A4B4-4AFA8E53F450}"/>
                </a:ext>
              </a:extLst>
            </p:cNvPr>
            <p:cNvCxnSpPr/>
            <p:nvPr/>
          </p:nvCxnSpPr>
          <p:spPr>
            <a:xfrm>
              <a:off x="6177084" y="4305300"/>
              <a:ext cx="51158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4D72A91-8223-C143-81F7-F5DF80F9630C}"/>
                </a:ext>
              </a:extLst>
            </p:cNvPr>
            <p:cNvSpPr txBox="1"/>
            <p:nvPr/>
          </p:nvSpPr>
          <p:spPr>
            <a:xfrm>
              <a:off x="6177084" y="1438478"/>
              <a:ext cx="401072" cy="461665"/>
            </a:xfrm>
            <a:prstGeom prst="rect">
              <a:avLst/>
            </a:prstGeom>
            <a:noFill/>
          </p:spPr>
          <p:txBody>
            <a:bodyPr wrap="none" rtlCol="0">
              <a:spAutoFit/>
            </a:bodyPr>
            <a:lstStyle/>
            <a:p>
              <a:pPr algn="ctr"/>
              <a:r>
                <a:rPr lang="en-US" sz="2400" b="1" dirty="0"/>
                <a:t>A</a:t>
              </a:r>
            </a:p>
          </p:txBody>
        </p:sp>
        <p:sp>
          <p:nvSpPr>
            <p:cNvPr id="13" name="TextBox 12">
              <a:extLst>
                <a:ext uri="{FF2B5EF4-FFF2-40B4-BE49-F238E27FC236}">
                  <a16:creationId xmlns:a16="http://schemas.microsoft.com/office/drawing/2014/main" id="{1D09A488-5C93-5742-8D1C-A648FF961D10}"/>
                </a:ext>
              </a:extLst>
            </p:cNvPr>
            <p:cNvSpPr txBox="1"/>
            <p:nvPr/>
          </p:nvSpPr>
          <p:spPr>
            <a:xfrm>
              <a:off x="6186702" y="3695393"/>
              <a:ext cx="381834" cy="461665"/>
            </a:xfrm>
            <a:prstGeom prst="rect">
              <a:avLst/>
            </a:prstGeom>
            <a:noFill/>
          </p:spPr>
          <p:txBody>
            <a:bodyPr wrap="none" rtlCol="0">
              <a:spAutoFit/>
            </a:bodyPr>
            <a:lstStyle/>
            <a:p>
              <a:pPr algn="ctr"/>
              <a:r>
                <a:rPr lang="en-US" sz="2400" b="1" dirty="0"/>
                <a:t>B</a:t>
              </a:r>
            </a:p>
          </p:txBody>
        </p:sp>
        <p:cxnSp>
          <p:nvCxnSpPr>
            <p:cNvPr id="14" name="Straight Arrow Connector 13">
              <a:extLst>
                <a:ext uri="{FF2B5EF4-FFF2-40B4-BE49-F238E27FC236}">
                  <a16:creationId xmlns:a16="http://schemas.microsoft.com/office/drawing/2014/main" id="{E564D0B7-17A0-C841-BB18-8684B5938DA8}"/>
                </a:ext>
              </a:extLst>
            </p:cNvPr>
            <p:cNvCxnSpPr/>
            <p:nvPr/>
          </p:nvCxnSpPr>
          <p:spPr>
            <a:xfrm>
              <a:off x="8441267" y="3168820"/>
              <a:ext cx="51158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0032951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 it is</a:t>
            </a:r>
          </a:p>
        </p:txBody>
      </p:sp>
      <p:sp>
        <p:nvSpPr>
          <p:cNvPr id="3" name="Content Placeholder 2"/>
          <p:cNvSpPr>
            <a:spLocks noGrp="1"/>
          </p:cNvSpPr>
          <p:nvPr>
            <p:ph idx="1"/>
          </p:nvPr>
        </p:nvSpPr>
        <p:spPr>
          <a:xfrm>
            <a:off x="152400" y="495301"/>
            <a:ext cx="8763000" cy="477207"/>
          </a:xfrm>
        </p:spPr>
        <p:txBody>
          <a:bodyPr/>
          <a:lstStyle/>
          <a:p>
            <a:r>
              <a:rPr lang="en-US" dirty="0"/>
              <a:t>it's a mux and some things.</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17</a:t>
            </a:fld>
            <a:endParaRPr lang="en-US"/>
          </a:p>
        </p:txBody>
      </p:sp>
      <p:grpSp>
        <p:nvGrpSpPr>
          <p:cNvPr id="7" name="Group 6"/>
          <p:cNvGrpSpPr/>
          <p:nvPr/>
        </p:nvGrpSpPr>
        <p:grpSpPr>
          <a:xfrm>
            <a:off x="2578311" y="1458650"/>
            <a:ext cx="4443557" cy="2663897"/>
            <a:chOff x="1515122" y="1847776"/>
            <a:chExt cx="4443557" cy="2663897"/>
          </a:xfrm>
        </p:grpSpPr>
        <p:grpSp>
          <p:nvGrpSpPr>
            <p:cNvPr id="8" name="Group 7"/>
            <p:cNvGrpSpPr/>
            <p:nvPr/>
          </p:nvGrpSpPr>
          <p:grpSpPr>
            <a:xfrm>
              <a:off x="4526279" y="2001792"/>
              <a:ext cx="1432400" cy="2509881"/>
              <a:chOff x="1143000" y="1370755"/>
              <a:chExt cx="1432400" cy="2509881"/>
            </a:xfrm>
          </p:grpSpPr>
          <p:cxnSp>
            <p:nvCxnSpPr>
              <p:cNvPr id="10" name="Straight Connector 9"/>
              <p:cNvCxnSpPr/>
              <p:nvPr/>
            </p:nvCxnSpPr>
            <p:spPr>
              <a:xfrm>
                <a:off x="1656000" y="3167836"/>
                <a:ext cx="0" cy="7128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1" name="Trapezoid 10"/>
              <p:cNvSpPr/>
              <p:nvPr/>
            </p:nvSpPr>
            <p:spPr>
              <a:xfrm rot="5400000">
                <a:off x="637500" y="1876255"/>
                <a:ext cx="1981200" cy="970200"/>
              </a:xfrm>
              <a:prstGeom prst="trapezoid">
                <a:avLst>
                  <a:gd name="adj" fmla="val 35205"/>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flipH="1">
                <a:off x="2113200" y="2391280"/>
                <a:ext cx="462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 name="Elbow Connector 8"/>
            <p:cNvCxnSpPr/>
            <p:nvPr/>
          </p:nvCxnSpPr>
          <p:spPr>
            <a:xfrm>
              <a:off x="1515122" y="1847776"/>
              <a:ext cx="3018778" cy="589051"/>
            </a:xfrm>
            <a:prstGeom prst="bentConnector3">
              <a:avLst>
                <a:gd name="adj1" fmla="val 72718"/>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Elbow Connector 41"/>
            <p:cNvCxnSpPr/>
            <p:nvPr/>
          </p:nvCxnSpPr>
          <p:spPr>
            <a:xfrm>
              <a:off x="1527611" y="2696673"/>
              <a:ext cx="2984476" cy="107447"/>
            </a:xfrm>
            <a:prstGeom prst="bentConnector3">
              <a:avLst>
                <a:gd name="adj1" fmla="val 5758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flipV="1">
              <a:off x="1615578" y="3171413"/>
              <a:ext cx="2895990" cy="303497"/>
            </a:xfrm>
            <a:prstGeom prst="bentConnector3">
              <a:avLst>
                <a:gd name="adj1" fmla="val 5643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40" idx="2"/>
            </p:cNvCxnSpPr>
            <p:nvPr/>
          </p:nvCxnSpPr>
          <p:spPr>
            <a:xfrm flipV="1">
              <a:off x="1688464" y="3554193"/>
              <a:ext cx="2823104" cy="616444"/>
            </a:xfrm>
            <a:prstGeom prst="bentConnector3">
              <a:avLst>
                <a:gd name="adj1" fmla="val 7159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Flowchart: Manual Operation 5"/>
          <p:cNvSpPr/>
          <p:nvPr/>
        </p:nvSpPr>
        <p:spPr>
          <a:xfrm rot="16200000">
            <a:off x="1913276" y="1186282"/>
            <a:ext cx="813718" cy="54473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rPr>
              <a:t>+</a:t>
            </a:r>
          </a:p>
        </p:txBody>
      </p:sp>
      <p:sp>
        <p:nvSpPr>
          <p:cNvPr id="15" name="Flowchart: Manual Operation 5"/>
          <p:cNvSpPr/>
          <p:nvPr/>
        </p:nvSpPr>
        <p:spPr>
          <a:xfrm rot="16200000">
            <a:off x="1899084" y="2035411"/>
            <a:ext cx="813718" cy="54473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4800" b="1">
                <a:solidFill>
                  <a:schemeClr val="tx1"/>
                </a:solidFill>
              </a:rPr>
              <a:t>-</a:t>
            </a:r>
            <a:endParaRPr lang="en-US" sz="4800" b="1" dirty="0">
              <a:solidFill>
                <a:schemeClr val="tx1"/>
              </a:solidFill>
            </a:endParaRPr>
          </a:p>
        </p:txBody>
      </p:sp>
      <p:grpSp>
        <p:nvGrpSpPr>
          <p:cNvPr id="17" name="Group 16"/>
          <p:cNvGrpSpPr/>
          <p:nvPr/>
        </p:nvGrpSpPr>
        <p:grpSpPr>
          <a:xfrm>
            <a:off x="2042611" y="2774500"/>
            <a:ext cx="634089" cy="613176"/>
            <a:chOff x="1541893" y="2087428"/>
            <a:chExt cx="1435075" cy="1387744"/>
          </a:xfrm>
        </p:grpSpPr>
        <p:sp>
          <p:nvSpPr>
            <p:cNvPr id="25" name="Arc 24"/>
            <p:cNvSpPr/>
            <p:nvPr/>
          </p:nvSpPr>
          <p:spPr>
            <a:xfrm>
              <a:off x="1589224" y="2087428"/>
              <a:ext cx="1387744" cy="1387744"/>
            </a:xfrm>
            <a:prstGeom prst="arc">
              <a:avLst>
                <a:gd name="adj1" fmla="val 16200000"/>
                <a:gd name="adj2" fmla="val 540089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26" name="Rectangle 7"/>
            <p:cNvSpPr/>
            <p:nvPr/>
          </p:nvSpPr>
          <p:spPr>
            <a:xfrm>
              <a:off x="1541893" y="2087428"/>
              <a:ext cx="825480" cy="1387744"/>
            </a:xfrm>
            <a:custGeom>
              <a:avLst/>
              <a:gdLst>
                <a:gd name="connsiteX0" fmla="*/ 0 w 1037737"/>
                <a:gd name="connsiteY0" fmla="*/ 0 h 1379672"/>
                <a:gd name="connsiteX1" fmla="*/ 1037737 w 1037737"/>
                <a:gd name="connsiteY1" fmla="*/ 0 h 1379672"/>
                <a:gd name="connsiteX2" fmla="*/ 1037737 w 1037737"/>
                <a:gd name="connsiteY2" fmla="*/ 1379672 h 1379672"/>
                <a:gd name="connsiteX3" fmla="*/ 0 w 1037737"/>
                <a:gd name="connsiteY3" fmla="*/ 1379672 h 1379672"/>
                <a:gd name="connsiteX4" fmla="*/ 0 w 1037737"/>
                <a:gd name="connsiteY4" fmla="*/ 0 h 1379672"/>
                <a:gd name="connsiteX0" fmla="*/ 1037737 w 1129177"/>
                <a:gd name="connsiteY0" fmla="*/ 1379672 h 1471112"/>
                <a:gd name="connsiteX1" fmla="*/ 0 w 1129177"/>
                <a:gd name="connsiteY1" fmla="*/ 1379672 h 1471112"/>
                <a:gd name="connsiteX2" fmla="*/ 0 w 1129177"/>
                <a:gd name="connsiteY2" fmla="*/ 0 h 1471112"/>
                <a:gd name="connsiteX3" fmla="*/ 1037737 w 1129177"/>
                <a:gd name="connsiteY3" fmla="*/ 0 h 1471112"/>
                <a:gd name="connsiteX4" fmla="*/ 1129177 w 1129177"/>
                <a:gd name="connsiteY4" fmla="*/ 1471112 h 1471112"/>
                <a:gd name="connsiteX0" fmla="*/ 1037737 w 1037737"/>
                <a:gd name="connsiteY0" fmla="*/ 1379672 h 1379672"/>
                <a:gd name="connsiteX1" fmla="*/ 0 w 1037737"/>
                <a:gd name="connsiteY1" fmla="*/ 1379672 h 1379672"/>
                <a:gd name="connsiteX2" fmla="*/ 0 w 1037737"/>
                <a:gd name="connsiteY2" fmla="*/ 0 h 1379672"/>
                <a:gd name="connsiteX3" fmla="*/ 1037737 w 1037737"/>
                <a:gd name="connsiteY3" fmla="*/ 0 h 1379672"/>
              </a:gdLst>
              <a:ahLst/>
              <a:cxnLst>
                <a:cxn ang="0">
                  <a:pos x="connsiteX0" y="connsiteY0"/>
                </a:cxn>
                <a:cxn ang="0">
                  <a:pos x="connsiteX1" y="connsiteY1"/>
                </a:cxn>
                <a:cxn ang="0">
                  <a:pos x="connsiteX2" y="connsiteY2"/>
                </a:cxn>
                <a:cxn ang="0">
                  <a:pos x="connsiteX3" y="connsiteY3"/>
                </a:cxn>
              </a:cxnLst>
              <a:rect l="l" t="t" r="r" b="b"/>
              <a:pathLst>
                <a:path w="1037737" h="1379672">
                  <a:moveTo>
                    <a:pt x="1037737" y="1379672"/>
                  </a:moveTo>
                  <a:lnTo>
                    <a:pt x="0" y="1379672"/>
                  </a:lnTo>
                  <a:lnTo>
                    <a:pt x="0" y="0"/>
                  </a:lnTo>
                  <a:lnTo>
                    <a:pt x="1037737" y="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36" name="Group 35"/>
          <p:cNvGrpSpPr/>
          <p:nvPr/>
        </p:nvGrpSpPr>
        <p:grpSpPr>
          <a:xfrm>
            <a:off x="1982537" y="3474925"/>
            <a:ext cx="770002" cy="613162"/>
            <a:chOff x="5561062" y="2087461"/>
            <a:chExt cx="1742674" cy="1387712"/>
          </a:xfrm>
        </p:grpSpPr>
        <p:grpSp>
          <p:nvGrpSpPr>
            <p:cNvPr id="37" name="Group 36"/>
            <p:cNvGrpSpPr/>
            <p:nvPr/>
          </p:nvGrpSpPr>
          <p:grpSpPr>
            <a:xfrm>
              <a:off x="5561062" y="2087461"/>
              <a:ext cx="1742674" cy="1387712"/>
              <a:chOff x="5561062" y="1690630"/>
              <a:chExt cx="1742674" cy="2181373"/>
            </a:xfrm>
          </p:grpSpPr>
          <p:sp>
            <p:nvSpPr>
              <p:cNvPr id="39" name="Freeform: Shape 15"/>
              <p:cNvSpPr/>
              <p:nvPr/>
            </p:nvSpPr>
            <p:spPr>
              <a:xfrm>
                <a:off x="5563071" y="1690630"/>
                <a:ext cx="1740665" cy="1090670"/>
              </a:xfrm>
              <a:custGeom>
                <a:avLst/>
                <a:gdLst>
                  <a:gd name="connsiteX0" fmla="*/ 0 w 1740665"/>
                  <a:gd name="connsiteY0" fmla="*/ 0 h 1090670"/>
                  <a:gd name="connsiteX1" fmla="*/ 914400 w 1740665"/>
                  <a:gd name="connsiteY1" fmla="*/ 231354 h 1090670"/>
                  <a:gd name="connsiteX2" fmla="*/ 1740665 w 1740665"/>
                  <a:gd name="connsiteY2" fmla="*/ 1090670 h 1090670"/>
                  <a:gd name="connsiteX0" fmla="*/ 0 w 1740665"/>
                  <a:gd name="connsiteY0" fmla="*/ 0 h 1090670"/>
                  <a:gd name="connsiteX1" fmla="*/ 1046603 w 1740665"/>
                  <a:gd name="connsiteY1" fmla="*/ 253388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Lst>
                <a:ahLst/>
                <a:cxnLst>
                  <a:cxn ang="0">
                    <a:pos x="connsiteX0" y="connsiteY0"/>
                  </a:cxn>
                  <a:cxn ang="0">
                    <a:pos x="connsiteX1" y="connsiteY1"/>
                  </a:cxn>
                  <a:cxn ang="0">
                    <a:pos x="connsiteX2" y="connsiteY2"/>
                  </a:cxn>
                </a:cxnLst>
                <a:rect l="l" t="t" r="r" b="b"/>
                <a:pathLst>
                  <a:path w="1740665" h="1090670">
                    <a:moveTo>
                      <a:pt x="0" y="0"/>
                    </a:moveTo>
                    <a:cubicBezTo>
                      <a:pt x="312144" y="24788"/>
                      <a:pt x="822593" y="27543"/>
                      <a:pt x="1145755" y="308473"/>
                    </a:cubicBezTo>
                    <a:cubicBezTo>
                      <a:pt x="1468917" y="589403"/>
                      <a:pt x="1494622" y="564614"/>
                      <a:pt x="1740665" y="109067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0" name="Freeform: Shape 37"/>
              <p:cNvSpPr/>
              <p:nvPr/>
            </p:nvSpPr>
            <p:spPr>
              <a:xfrm flipV="1">
                <a:off x="5561062" y="2781333"/>
                <a:ext cx="1740665" cy="1090670"/>
              </a:xfrm>
              <a:custGeom>
                <a:avLst/>
                <a:gdLst>
                  <a:gd name="connsiteX0" fmla="*/ 0 w 1740665"/>
                  <a:gd name="connsiteY0" fmla="*/ 0 h 1090670"/>
                  <a:gd name="connsiteX1" fmla="*/ 914400 w 1740665"/>
                  <a:gd name="connsiteY1" fmla="*/ 231354 h 1090670"/>
                  <a:gd name="connsiteX2" fmla="*/ 1740665 w 1740665"/>
                  <a:gd name="connsiteY2" fmla="*/ 1090670 h 1090670"/>
                  <a:gd name="connsiteX0" fmla="*/ 0 w 1740665"/>
                  <a:gd name="connsiteY0" fmla="*/ 0 h 1090670"/>
                  <a:gd name="connsiteX1" fmla="*/ 1046603 w 1740665"/>
                  <a:gd name="connsiteY1" fmla="*/ 253388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 name="connsiteX0" fmla="*/ 0 w 1740665"/>
                  <a:gd name="connsiteY0" fmla="*/ 0 h 1090670"/>
                  <a:gd name="connsiteX1" fmla="*/ 1145755 w 1740665"/>
                  <a:gd name="connsiteY1" fmla="*/ 308473 h 1090670"/>
                  <a:gd name="connsiteX2" fmla="*/ 1740665 w 1740665"/>
                  <a:gd name="connsiteY2" fmla="*/ 1090670 h 1090670"/>
                </a:gdLst>
                <a:ahLst/>
                <a:cxnLst>
                  <a:cxn ang="0">
                    <a:pos x="connsiteX0" y="connsiteY0"/>
                  </a:cxn>
                  <a:cxn ang="0">
                    <a:pos x="connsiteX1" y="connsiteY1"/>
                  </a:cxn>
                  <a:cxn ang="0">
                    <a:pos x="connsiteX2" y="connsiteY2"/>
                  </a:cxn>
                </a:cxnLst>
                <a:rect l="l" t="t" r="r" b="b"/>
                <a:pathLst>
                  <a:path w="1740665" h="1090670">
                    <a:moveTo>
                      <a:pt x="0" y="0"/>
                    </a:moveTo>
                    <a:cubicBezTo>
                      <a:pt x="312144" y="24788"/>
                      <a:pt x="822593" y="27543"/>
                      <a:pt x="1145755" y="308473"/>
                    </a:cubicBezTo>
                    <a:cubicBezTo>
                      <a:pt x="1468917" y="589403"/>
                      <a:pt x="1494622" y="564614"/>
                      <a:pt x="1740665" y="109067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38" name="Freeform: Shape 38"/>
            <p:cNvSpPr/>
            <p:nvPr/>
          </p:nvSpPr>
          <p:spPr>
            <a:xfrm>
              <a:off x="5568950" y="2095500"/>
              <a:ext cx="311172" cy="1377950"/>
            </a:xfrm>
            <a:custGeom>
              <a:avLst/>
              <a:gdLst>
                <a:gd name="connsiteX0" fmla="*/ 0 w 311172"/>
                <a:gd name="connsiteY0" fmla="*/ 0 h 1377950"/>
                <a:gd name="connsiteX1" fmla="*/ 311150 w 311172"/>
                <a:gd name="connsiteY1" fmla="*/ 647700 h 1377950"/>
                <a:gd name="connsiteX2" fmla="*/ 12700 w 311172"/>
                <a:gd name="connsiteY2" fmla="*/ 1377950 h 1377950"/>
              </a:gdLst>
              <a:ahLst/>
              <a:cxnLst>
                <a:cxn ang="0">
                  <a:pos x="connsiteX0" y="connsiteY0"/>
                </a:cxn>
                <a:cxn ang="0">
                  <a:pos x="connsiteX1" y="connsiteY1"/>
                </a:cxn>
                <a:cxn ang="0">
                  <a:pos x="connsiteX2" y="connsiteY2"/>
                </a:cxn>
              </a:cxnLst>
              <a:rect l="l" t="t" r="r" b="b"/>
              <a:pathLst>
                <a:path w="311172" h="1377950">
                  <a:moveTo>
                    <a:pt x="0" y="0"/>
                  </a:moveTo>
                  <a:cubicBezTo>
                    <a:pt x="154516" y="209021"/>
                    <a:pt x="309033" y="418042"/>
                    <a:pt x="311150" y="647700"/>
                  </a:cubicBezTo>
                  <a:cubicBezTo>
                    <a:pt x="313267" y="877358"/>
                    <a:pt x="162983" y="1127654"/>
                    <a:pt x="12700" y="137795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54" name="TextBox 53"/>
          <p:cNvSpPr txBox="1"/>
          <p:nvPr/>
        </p:nvSpPr>
        <p:spPr>
          <a:xfrm>
            <a:off x="325159" y="857934"/>
            <a:ext cx="621025" cy="646331"/>
          </a:xfrm>
          <a:prstGeom prst="rect">
            <a:avLst/>
          </a:prstGeom>
          <a:noFill/>
        </p:spPr>
        <p:txBody>
          <a:bodyPr wrap="square" rtlCol="0">
            <a:spAutoFit/>
          </a:bodyPr>
          <a:lstStyle/>
          <a:p>
            <a:pPr algn="ctr"/>
            <a:r>
              <a:rPr lang="en-US" sz="3600" b="1" dirty="0"/>
              <a:t>A</a:t>
            </a:r>
          </a:p>
        </p:txBody>
      </p:sp>
      <p:sp>
        <p:nvSpPr>
          <p:cNvPr id="55" name="TextBox 54"/>
          <p:cNvSpPr txBox="1"/>
          <p:nvPr/>
        </p:nvSpPr>
        <p:spPr>
          <a:xfrm>
            <a:off x="287662" y="1289500"/>
            <a:ext cx="621025" cy="646331"/>
          </a:xfrm>
          <a:prstGeom prst="rect">
            <a:avLst/>
          </a:prstGeom>
          <a:noFill/>
        </p:spPr>
        <p:txBody>
          <a:bodyPr wrap="square" rtlCol="0">
            <a:spAutoFit/>
          </a:bodyPr>
          <a:lstStyle/>
          <a:p>
            <a:pPr algn="ctr"/>
            <a:r>
              <a:rPr lang="en-US" sz="3600" b="1" dirty="0"/>
              <a:t>B</a:t>
            </a:r>
          </a:p>
        </p:txBody>
      </p:sp>
      <p:grpSp>
        <p:nvGrpSpPr>
          <p:cNvPr id="97" name="Group 96"/>
          <p:cNvGrpSpPr/>
          <p:nvPr/>
        </p:nvGrpSpPr>
        <p:grpSpPr>
          <a:xfrm>
            <a:off x="914400" y="1181100"/>
            <a:ext cx="1128211" cy="2412766"/>
            <a:chOff x="914400" y="1181100"/>
            <a:chExt cx="1128211" cy="2412766"/>
          </a:xfrm>
        </p:grpSpPr>
        <p:cxnSp>
          <p:nvCxnSpPr>
            <p:cNvPr id="83" name="Straight Connector 82"/>
            <p:cNvCxnSpPr/>
            <p:nvPr/>
          </p:nvCxnSpPr>
          <p:spPr>
            <a:xfrm>
              <a:off x="1524000" y="1181100"/>
              <a:ext cx="0" cy="241276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914400" y="1181100"/>
              <a:ext cx="112821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524000" y="2068868"/>
              <a:ext cx="51861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524000" y="2956636"/>
              <a:ext cx="51861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524000" y="3593866"/>
              <a:ext cx="51861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04" name="Group 103"/>
          <p:cNvGrpSpPr/>
          <p:nvPr/>
        </p:nvGrpSpPr>
        <p:grpSpPr>
          <a:xfrm>
            <a:off x="914398" y="1629493"/>
            <a:ext cx="1128211" cy="2416847"/>
            <a:chOff x="914400" y="1177019"/>
            <a:chExt cx="1128211" cy="2416847"/>
          </a:xfrm>
        </p:grpSpPr>
        <p:cxnSp>
          <p:nvCxnSpPr>
            <p:cNvPr id="105" name="Straight Connector 104"/>
            <p:cNvCxnSpPr/>
            <p:nvPr/>
          </p:nvCxnSpPr>
          <p:spPr>
            <a:xfrm>
              <a:off x="1295402" y="1177019"/>
              <a:ext cx="0" cy="241276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914400" y="1181100"/>
              <a:ext cx="1128211"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1295402" y="2100226"/>
              <a:ext cx="725686" cy="375"/>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V="1">
              <a:off x="1295402" y="2813384"/>
              <a:ext cx="747209" cy="63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295402" y="3589785"/>
              <a:ext cx="747209" cy="4081"/>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115" name="TextBox 114"/>
          <p:cNvSpPr txBox="1"/>
          <p:nvPr/>
        </p:nvSpPr>
        <p:spPr>
          <a:xfrm>
            <a:off x="647699" y="4517193"/>
            <a:ext cx="7772402" cy="430887"/>
          </a:xfrm>
          <a:prstGeom prst="rect">
            <a:avLst/>
          </a:prstGeom>
          <a:noFill/>
        </p:spPr>
        <p:txBody>
          <a:bodyPr wrap="square" rtlCol="0">
            <a:spAutoFit/>
          </a:bodyPr>
          <a:lstStyle/>
          <a:p>
            <a:pPr algn="ctr"/>
            <a:r>
              <a:rPr lang="en-US" sz="2200" b="1" dirty="0">
                <a:solidFill>
                  <a:srgbClr val="FF0000"/>
                </a:solidFill>
              </a:rPr>
              <a:t>do </a:t>
            </a:r>
            <a:r>
              <a:rPr lang="en-US" sz="2200" b="1" i="1" dirty="0">
                <a:solidFill>
                  <a:srgbClr val="FF0000"/>
                </a:solidFill>
              </a:rPr>
              <a:t>everything</a:t>
            </a:r>
            <a:r>
              <a:rPr lang="en-US" sz="2200" b="1" dirty="0">
                <a:solidFill>
                  <a:srgbClr val="FF0000"/>
                </a:solidFill>
              </a:rPr>
              <a:t>, but only pick the thing you need.</a:t>
            </a:r>
          </a:p>
        </p:txBody>
      </p:sp>
      <p:sp>
        <p:nvSpPr>
          <p:cNvPr id="116" name="TextBox 115"/>
          <p:cNvSpPr txBox="1"/>
          <p:nvPr/>
        </p:nvSpPr>
        <p:spPr>
          <a:xfrm>
            <a:off x="5047652" y="3712356"/>
            <a:ext cx="1025345" cy="400110"/>
          </a:xfrm>
          <a:prstGeom prst="rect">
            <a:avLst/>
          </a:prstGeom>
          <a:noFill/>
        </p:spPr>
        <p:txBody>
          <a:bodyPr wrap="none" rtlCol="0">
            <a:spAutoFit/>
          </a:bodyPr>
          <a:lstStyle/>
          <a:p>
            <a:r>
              <a:rPr lang="en-US" sz="2000" b="1" i="1" dirty="0" err="1">
                <a:solidFill>
                  <a:srgbClr val="00B0F0"/>
                </a:solidFill>
              </a:rPr>
              <a:t>ALUOp</a:t>
            </a:r>
            <a:endParaRPr lang="en-US" sz="2000" b="1" i="1" dirty="0">
              <a:solidFill>
                <a:srgbClr val="00B0F0"/>
              </a:solidFill>
            </a:endParaRPr>
          </a:p>
        </p:txBody>
      </p:sp>
      <p:sp>
        <p:nvSpPr>
          <p:cNvPr id="117" name="TextBox 116"/>
          <p:cNvSpPr txBox="1"/>
          <p:nvPr/>
        </p:nvSpPr>
        <p:spPr>
          <a:xfrm>
            <a:off x="6157610" y="3252516"/>
            <a:ext cx="2820770" cy="1107996"/>
          </a:xfrm>
          <a:prstGeom prst="rect">
            <a:avLst/>
          </a:prstGeom>
          <a:noFill/>
        </p:spPr>
        <p:txBody>
          <a:bodyPr wrap="square" rtlCol="0">
            <a:spAutoFit/>
          </a:bodyPr>
          <a:lstStyle/>
          <a:p>
            <a:pPr algn="ctr"/>
            <a:r>
              <a:rPr lang="en-US" sz="2200" dirty="0"/>
              <a:t>the ALU Op(</a:t>
            </a:r>
            <a:r>
              <a:rPr lang="en-US" sz="2200" dirty="0" err="1"/>
              <a:t>eration</a:t>
            </a:r>
            <a:r>
              <a:rPr lang="en-US" sz="2200" dirty="0"/>
              <a:t>) signal controls </a:t>
            </a:r>
            <a:r>
              <a:rPr lang="en-US" sz="2200" b="1" dirty="0"/>
              <a:t>what</a:t>
            </a:r>
            <a:r>
              <a:rPr lang="en-US" sz="2200" dirty="0"/>
              <a:t> the ALU does</a:t>
            </a:r>
            <a:endParaRPr lang="en-US" sz="2200" b="1" dirty="0"/>
          </a:p>
        </p:txBody>
      </p:sp>
    </p:spTree>
    <p:extLst>
      <p:ext uri="{BB962C8B-B14F-4D97-AF65-F5344CB8AC3E}">
        <p14:creationId xmlns:p14="http://schemas.microsoft.com/office/powerpoint/2010/main" val="14643136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54" grpId="0"/>
      <p:bldP spid="55" grpId="0"/>
      <p:bldP spid="115" grpId="0"/>
      <p:bldP spid="116" grpId="0"/>
      <p:bldP spid="1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Save Our Silicon</a:t>
            </a:r>
          </a:p>
        </p:txBody>
      </p:sp>
      <p:sp>
        <p:nvSpPr>
          <p:cNvPr id="3" name="Content Placeholder 2"/>
          <p:cNvSpPr>
            <a:spLocks noGrp="1"/>
          </p:cNvSpPr>
          <p:nvPr>
            <p:ph idx="1"/>
          </p:nvPr>
        </p:nvSpPr>
        <p:spPr>
          <a:xfrm>
            <a:off x="152400" y="495301"/>
            <a:ext cx="8763000" cy="914399"/>
          </a:xfrm>
        </p:spPr>
        <p:txBody>
          <a:bodyPr>
            <a:normAutofit/>
          </a:bodyPr>
          <a:lstStyle/>
          <a:p>
            <a:r>
              <a:rPr lang="en-US" dirty="0"/>
              <a:t>despite its simplicity, the ALU can be a </a:t>
            </a:r>
            <a:r>
              <a:rPr lang="en-US" b="1" dirty="0"/>
              <a:t>pretty big </a:t>
            </a:r>
            <a:r>
              <a:rPr lang="en-US" dirty="0"/>
              <a:t>piece of silicon</a:t>
            </a:r>
          </a:p>
          <a:p>
            <a:r>
              <a:rPr lang="en-US" dirty="0"/>
              <a:t>you might </a:t>
            </a:r>
            <a:r>
              <a:rPr lang="en-US" i="1" dirty="0"/>
              <a:t>reuse</a:t>
            </a:r>
            <a:r>
              <a:rPr lang="en-US" dirty="0"/>
              <a:t> the ALU hardware for </a:t>
            </a:r>
            <a:r>
              <a:rPr lang="en-US" b="1" dirty="0"/>
              <a:t>non-arithmetic </a:t>
            </a:r>
            <a:r>
              <a:rPr lang="en-US" dirty="0"/>
              <a:t>instructions</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18</a:t>
            </a:fld>
            <a:endParaRPr lang="en-US"/>
          </a:p>
        </p:txBody>
      </p:sp>
      <p:sp>
        <p:nvSpPr>
          <p:cNvPr id="7" name="Flowchart: Manual Operation 5"/>
          <p:cNvSpPr/>
          <p:nvPr/>
        </p:nvSpPr>
        <p:spPr>
          <a:xfrm rot="16200000">
            <a:off x="4807329" y="2069703"/>
            <a:ext cx="2186709" cy="847833"/>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b="1" dirty="0">
              <a:solidFill>
                <a:schemeClr val="tx1"/>
              </a:solidFill>
              <a:latin typeface="Consolas" panose="020B0609020204030204" pitchFamily="49" charset="0"/>
              <a:cs typeface="Consolas" panose="020B0609020204030204" pitchFamily="49" charset="0"/>
            </a:endParaRPr>
          </a:p>
        </p:txBody>
      </p:sp>
      <p:grpSp>
        <p:nvGrpSpPr>
          <p:cNvPr id="4" name="Group 3">
            <a:extLst>
              <a:ext uri="{FF2B5EF4-FFF2-40B4-BE49-F238E27FC236}">
                <a16:creationId xmlns:a16="http://schemas.microsoft.com/office/drawing/2014/main" id="{60A526BB-378A-154E-8E5E-DE5245209693}"/>
              </a:ext>
            </a:extLst>
          </p:cNvPr>
          <p:cNvGrpSpPr/>
          <p:nvPr/>
        </p:nvGrpSpPr>
        <p:grpSpPr>
          <a:xfrm>
            <a:off x="3485973" y="1333500"/>
            <a:ext cx="1990794" cy="400110"/>
            <a:chOff x="3485973" y="1333500"/>
            <a:chExt cx="1990794" cy="400110"/>
          </a:xfrm>
        </p:grpSpPr>
        <p:cxnSp>
          <p:nvCxnSpPr>
            <p:cNvPr id="8" name="Straight Arrow Connector 7"/>
            <p:cNvCxnSpPr/>
            <p:nvPr/>
          </p:nvCxnSpPr>
          <p:spPr>
            <a:xfrm>
              <a:off x="3876567" y="1552665"/>
              <a:ext cx="16002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85973" y="1333500"/>
              <a:ext cx="466794" cy="400110"/>
            </a:xfrm>
            <a:prstGeom prst="rect">
              <a:avLst/>
            </a:prstGeom>
            <a:noFill/>
          </p:spPr>
          <p:txBody>
            <a:bodyPr wrap="none" rtlCol="0">
              <a:spAutoFit/>
            </a:bodyPr>
            <a:lstStyle/>
            <a:p>
              <a:pPr algn="r"/>
              <a:r>
                <a:rPr lang="en-US" sz="2000" b="1" i="1" dirty="0">
                  <a:solidFill>
                    <a:srgbClr val="FF0000"/>
                  </a:solidFill>
                  <a:latin typeface="Consolas" panose="020B0609020204030204" pitchFamily="49" charset="0"/>
                  <a:cs typeface="Consolas" panose="020B0609020204030204" pitchFamily="49" charset="0"/>
                </a:rPr>
                <a:t>t2</a:t>
              </a:r>
            </a:p>
          </p:txBody>
        </p:sp>
      </p:grpSp>
      <p:grpSp>
        <p:nvGrpSpPr>
          <p:cNvPr id="11" name="Group 10">
            <a:extLst>
              <a:ext uri="{FF2B5EF4-FFF2-40B4-BE49-F238E27FC236}">
                <a16:creationId xmlns:a16="http://schemas.microsoft.com/office/drawing/2014/main" id="{E066D7E9-6DAE-1340-9FD7-F98C3A1D6ED0}"/>
              </a:ext>
            </a:extLst>
          </p:cNvPr>
          <p:cNvGrpSpPr/>
          <p:nvPr/>
        </p:nvGrpSpPr>
        <p:grpSpPr>
          <a:xfrm>
            <a:off x="3485973" y="2571810"/>
            <a:ext cx="1990794" cy="400110"/>
            <a:chOff x="3485973" y="2571810"/>
            <a:chExt cx="1990794" cy="400110"/>
          </a:xfrm>
        </p:grpSpPr>
        <p:cxnSp>
          <p:nvCxnSpPr>
            <p:cNvPr id="12" name="Straight Arrow Connector 11"/>
            <p:cNvCxnSpPr/>
            <p:nvPr/>
          </p:nvCxnSpPr>
          <p:spPr>
            <a:xfrm>
              <a:off x="3876567" y="2771865"/>
              <a:ext cx="16002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485973" y="2571810"/>
              <a:ext cx="466794" cy="400110"/>
            </a:xfrm>
            <a:prstGeom prst="rect">
              <a:avLst/>
            </a:prstGeom>
            <a:noFill/>
          </p:spPr>
          <p:txBody>
            <a:bodyPr wrap="none" rtlCol="0">
              <a:spAutoFit/>
            </a:bodyPr>
            <a:lstStyle/>
            <a:p>
              <a:pPr algn="r"/>
              <a:r>
                <a:rPr lang="en-US" sz="2000" b="1" i="1" dirty="0">
                  <a:solidFill>
                    <a:srgbClr val="FF0000"/>
                  </a:solidFill>
                  <a:latin typeface="Consolas" panose="020B0609020204030204" pitchFamily="49" charset="0"/>
                  <a:cs typeface="Consolas" panose="020B0609020204030204" pitchFamily="49" charset="0"/>
                </a:rPr>
                <a:t>t5</a:t>
              </a:r>
            </a:p>
          </p:txBody>
        </p:sp>
      </p:grpSp>
      <p:grpSp>
        <p:nvGrpSpPr>
          <p:cNvPr id="25" name="Group 24">
            <a:extLst>
              <a:ext uri="{FF2B5EF4-FFF2-40B4-BE49-F238E27FC236}">
                <a16:creationId xmlns:a16="http://schemas.microsoft.com/office/drawing/2014/main" id="{883ADE07-6CCB-0F49-A246-B6522ABD4400}"/>
              </a:ext>
            </a:extLst>
          </p:cNvPr>
          <p:cNvGrpSpPr/>
          <p:nvPr/>
        </p:nvGrpSpPr>
        <p:grpSpPr>
          <a:xfrm>
            <a:off x="6324600" y="1781265"/>
            <a:ext cx="1600200" cy="400110"/>
            <a:chOff x="6324600" y="1781265"/>
            <a:chExt cx="1600200" cy="400110"/>
          </a:xfrm>
        </p:grpSpPr>
        <p:sp>
          <p:nvSpPr>
            <p:cNvPr id="15" name="TextBox 14"/>
            <p:cNvSpPr txBox="1"/>
            <p:nvPr/>
          </p:nvSpPr>
          <p:spPr>
            <a:xfrm>
              <a:off x="6521126" y="1781265"/>
              <a:ext cx="1172117" cy="400110"/>
            </a:xfrm>
            <a:prstGeom prst="rect">
              <a:avLst/>
            </a:prstGeom>
            <a:noFill/>
          </p:spPr>
          <p:txBody>
            <a:bodyPr wrap="none" rtlCol="0">
              <a:spAutoFit/>
            </a:bodyPr>
            <a:lstStyle/>
            <a:p>
              <a:pPr algn="ctr"/>
              <a:r>
                <a:rPr lang="en-US" sz="2000" b="1" i="1" dirty="0">
                  <a:solidFill>
                    <a:srgbClr val="FF0000"/>
                  </a:solidFill>
                  <a:latin typeface="Consolas" panose="020B0609020204030204" pitchFamily="49" charset="0"/>
                  <a:cs typeface="Consolas" panose="020B0609020204030204" pitchFamily="49" charset="0"/>
                </a:rPr>
                <a:t>t2 &amp; t5</a:t>
              </a:r>
            </a:p>
          </p:txBody>
        </p:sp>
        <p:cxnSp>
          <p:nvCxnSpPr>
            <p:cNvPr id="16" name="Straight Arrow Connector 15"/>
            <p:cNvCxnSpPr/>
            <p:nvPr/>
          </p:nvCxnSpPr>
          <p:spPr>
            <a:xfrm>
              <a:off x="6324600" y="2142745"/>
              <a:ext cx="16002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564113" y="1343789"/>
            <a:ext cx="2159566" cy="400110"/>
          </a:xfrm>
          <a:prstGeom prst="rect">
            <a:avLst/>
          </a:prstGeom>
          <a:noFill/>
        </p:spPr>
        <p:txBody>
          <a:bodyPr wrap="none" rtlCol="0">
            <a:spAutoFit/>
          </a:bodyPr>
          <a:lstStyle/>
          <a:p>
            <a:r>
              <a:rPr lang="en-US" sz="2000" b="1" dirty="0">
                <a:latin typeface="Consolas" panose="020B0609020204030204" pitchFamily="49" charset="0"/>
                <a:ea typeface="Consolas" charset="0"/>
                <a:cs typeface="Consolas" panose="020B0609020204030204" pitchFamily="49" charset="0"/>
              </a:rPr>
              <a:t>and t0, </a:t>
            </a:r>
            <a:r>
              <a:rPr lang="en-US" sz="2000" b="1" dirty="0">
                <a:solidFill>
                  <a:srgbClr val="FF0000"/>
                </a:solidFill>
                <a:latin typeface="Consolas" panose="020B0609020204030204" pitchFamily="49" charset="0"/>
                <a:ea typeface="Consolas" charset="0"/>
                <a:cs typeface="Consolas" panose="020B0609020204030204" pitchFamily="49" charset="0"/>
              </a:rPr>
              <a:t>t2, t5</a:t>
            </a:r>
          </a:p>
        </p:txBody>
      </p:sp>
      <p:grpSp>
        <p:nvGrpSpPr>
          <p:cNvPr id="10" name="Group 9">
            <a:extLst>
              <a:ext uri="{FF2B5EF4-FFF2-40B4-BE49-F238E27FC236}">
                <a16:creationId xmlns:a16="http://schemas.microsoft.com/office/drawing/2014/main" id="{03547641-F306-6B4F-929B-DB91ABE69169}"/>
              </a:ext>
            </a:extLst>
          </p:cNvPr>
          <p:cNvGrpSpPr/>
          <p:nvPr/>
        </p:nvGrpSpPr>
        <p:grpSpPr>
          <a:xfrm>
            <a:off x="3485973" y="2009866"/>
            <a:ext cx="1990794" cy="400110"/>
            <a:chOff x="3485973" y="2009866"/>
            <a:chExt cx="1990794" cy="400110"/>
          </a:xfrm>
        </p:grpSpPr>
        <p:cxnSp>
          <p:nvCxnSpPr>
            <p:cNvPr id="26" name="Straight Arrow Connector 25"/>
            <p:cNvCxnSpPr/>
            <p:nvPr/>
          </p:nvCxnSpPr>
          <p:spPr>
            <a:xfrm>
              <a:off x="3876567" y="2229031"/>
              <a:ext cx="1600200"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485973" y="2009866"/>
              <a:ext cx="466794" cy="400110"/>
            </a:xfrm>
            <a:prstGeom prst="rect">
              <a:avLst/>
            </a:prstGeom>
            <a:noFill/>
          </p:spPr>
          <p:txBody>
            <a:bodyPr wrap="none" rtlCol="0">
              <a:spAutoFit/>
            </a:bodyPr>
            <a:lstStyle/>
            <a:p>
              <a:pPr algn="r"/>
              <a:r>
                <a:rPr lang="en-US" sz="2000" b="1" i="1" dirty="0">
                  <a:solidFill>
                    <a:srgbClr val="7030A0"/>
                  </a:solidFill>
                  <a:latin typeface="Consolas" panose="020B0609020204030204" pitchFamily="49" charset="0"/>
                  <a:cs typeface="Consolas" panose="020B0609020204030204" pitchFamily="49" charset="0"/>
                </a:rPr>
                <a:t>s0</a:t>
              </a:r>
            </a:p>
          </p:txBody>
        </p:sp>
      </p:grpSp>
      <p:grpSp>
        <p:nvGrpSpPr>
          <p:cNvPr id="18" name="Group 17">
            <a:extLst>
              <a:ext uri="{FF2B5EF4-FFF2-40B4-BE49-F238E27FC236}">
                <a16:creationId xmlns:a16="http://schemas.microsoft.com/office/drawing/2014/main" id="{92F24298-63C2-054F-9FCF-F9856733F634}"/>
              </a:ext>
            </a:extLst>
          </p:cNvPr>
          <p:cNvGrpSpPr/>
          <p:nvPr/>
        </p:nvGrpSpPr>
        <p:grpSpPr>
          <a:xfrm>
            <a:off x="3620625" y="3248176"/>
            <a:ext cx="1856142" cy="400110"/>
            <a:chOff x="3620625" y="3248176"/>
            <a:chExt cx="1856142" cy="400110"/>
          </a:xfrm>
        </p:grpSpPr>
        <p:cxnSp>
          <p:nvCxnSpPr>
            <p:cNvPr id="27" name="Straight Arrow Connector 26"/>
            <p:cNvCxnSpPr/>
            <p:nvPr/>
          </p:nvCxnSpPr>
          <p:spPr>
            <a:xfrm>
              <a:off x="3876567" y="3448231"/>
              <a:ext cx="1600200"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620625" y="3248176"/>
              <a:ext cx="332142" cy="400110"/>
            </a:xfrm>
            <a:prstGeom prst="rect">
              <a:avLst/>
            </a:prstGeom>
            <a:noFill/>
          </p:spPr>
          <p:txBody>
            <a:bodyPr wrap="none" rtlCol="0">
              <a:spAutoFit/>
            </a:bodyPr>
            <a:lstStyle/>
            <a:p>
              <a:pPr algn="r"/>
              <a:r>
                <a:rPr lang="en-US" sz="2000" b="1" i="1" dirty="0">
                  <a:solidFill>
                    <a:srgbClr val="7030A0"/>
                  </a:solidFill>
                  <a:latin typeface="Consolas" panose="020B0609020204030204" pitchFamily="49" charset="0"/>
                  <a:cs typeface="Consolas" panose="020B0609020204030204" pitchFamily="49" charset="0"/>
                </a:rPr>
                <a:t>4</a:t>
              </a:r>
            </a:p>
          </p:txBody>
        </p:sp>
      </p:grpSp>
      <p:grpSp>
        <p:nvGrpSpPr>
          <p:cNvPr id="42" name="Group 41">
            <a:extLst>
              <a:ext uri="{FF2B5EF4-FFF2-40B4-BE49-F238E27FC236}">
                <a16:creationId xmlns:a16="http://schemas.microsoft.com/office/drawing/2014/main" id="{C5FAF9CA-C1C8-7A4B-A5F0-08C04DC0FD22}"/>
              </a:ext>
            </a:extLst>
          </p:cNvPr>
          <p:cNvGrpSpPr/>
          <p:nvPr/>
        </p:nvGrpSpPr>
        <p:grpSpPr>
          <a:xfrm>
            <a:off x="6324600" y="2457631"/>
            <a:ext cx="1600200" cy="400110"/>
            <a:chOff x="6324600" y="2457631"/>
            <a:chExt cx="1600200" cy="400110"/>
          </a:xfrm>
        </p:grpSpPr>
        <p:sp>
          <p:nvSpPr>
            <p:cNvPr id="30" name="TextBox 29"/>
            <p:cNvSpPr txBox="1"/>
            <p:nvPr/>
          </p:nvSpPr>
          <p:spPr>
            <a:xfrm>
              <a:off x="6591658" y="2457631"/>
              <a:ext cx="1031051" cy="400110"/>
            </a:xfrm>
            <a:prstGeom prst="rect">
              <a:avLst/>
            </a:prstGeom>
            <a:noFill/>
          </p:spPr>
          <p:txBody>
            <a:bodyPr wrap="none" rtlCol="0">
              <a:spAutoFit/>
            </a:bodyPr>
            <a:lstStyle/>
            <a:p>
              <a:pPr algn="ctr"/>
              <a:r>
                <a:rPr lang="en-US" sz="2000" b="1" i="1" dirty="0">
                  <a:solidFill>
                    <a:srgbClr val="7030A0"/>
                  </a:solidFill>
                  <a:latin typeface="Consolas" panose="020B0609020204030204" pitchFamily="49" charset="0"/>
                  <a:cs typeface="Consolas" panose="020B0609020204030204" pitchFamily="49" charset="0"/>
                </a:rPr>
                <a:t>s0 + 4</a:t>
              </a:r>
            </a:p>
          </p:txBody>
        </p:sp>
        <p:cxnSp>
          <p:nvCxnSpPr>
            <p:cNvPr id="31" name="Straight Arrow Connector 30"/>
            <p:cNvCxnSpPr/>
            <p:nvPr/>
          </p:nvCxnSpPr>
          <p:spPr>
            <a:xfrm>
              <a:off x="6324600" y="2819111"/>
              <a:ext cx="1600200"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sp>
        <p:nvSpPr>
          <p:cNvPr id="34" name="TextBox 33"/>
          <p:cNvSpPr txBox="1"/>
          <p:nvPr/>
        </p:nvSpPr>
        <p:spPr>
          <a:xfrm>
            <a:off x="561661" y="1999577"/>
            <a:ext cx="2018501" cy="400110"/>
          </a:xfrm>
          <a:prstGeom prst="rect">
            <a:avLst/>
          </a:prstGeom>
          <a:noFill/>
        </p:spPr>
        <p:txBody>
          <a:bodyPr wrap="none" rtlCol="0">
            <a:spAutoFit/>
          </a:bodyPr>
          <a:lstStyle/>
          <a:p>
            <a:r>
              <a:rPr lang="en-US" sz="2000" b="1" dirty="0" err="1">
                <a:latin typeface="Consolas" panose="020B0609020204030204" pitchFamily="49" charset="0"/>
                <a:ea typeface="Consolas" charset="0"/>
                <a:cs typeface="Consolas" panose="020B0609020204030204" pitchFamily="49" charset="0"/>
              </a:rPr>
              <a:t>lw</a:t>
            </a:r>
            <a:r>
              <a:rPr lang="en-US" sz="2000" b="1" dirty="0">
                <a:latin typeface="Consolas" panose="020B0609020204030204" pitchFamily="49" charset="0"/>
                <a:ea typeface="Consolas" charset="0"/>
                <a:cs typeface="Consolas" panose="020B0609020204030204" pitchFamily="49" charset="0"/>
              </a:rPr>
              <a:t>  t0, </a:t>
            </a:r>
            <a:r>
              <a:rPr lang="en-US" sz="2000" b="1" dirty="0">
                <a:solidFill>
                  <a:srgbClr val="7030A0"/>
                </a:solidFill>
                <a:latin typeface="Consolas" panose="020B0609020204030204" pitchFamily="49" charset="0"/>
                <a:ea typeface="Consolas" charset="0"/>
                <a:cs typeface="Consolas" panose="020B0609020204030204" pitchFamily="49" charset="0"/>
              </a:rPr>
              <a:t>4(s0)</a:t>
            </a:r>
          </a:p>
        </p:txBody>
      </p:sp>
      <p:grpSp>
        <p:nvGrpSpPr>
          <p:cNvPr id="9" name="Group 8">
            <a:extLst>
              <a:ext uri="{FF2B5EF4-FFF2-40B4-BE49-F238E27FC236}">
                <a16:creationId xmlns:a16="http://schemas.microsoft.com/office/drawing/2014/main" id="{44E01374-D077-F24F-B3F9-9F059F90AC4C}"/>
              </a:ext>
            </a:extLst>
          </p:cNvPr>
          <p:cNvGrpSpPr/>
          <p:nvPr/>
        </p:nvGrpSpPr>
        <p:grpSpPr>
          <a:xfrm>
            <a:off x="3485973" y="1672137"/>
            <a:ext cx="1990794" cy="400110"/>
            <a:chOff x="3485973" y="1672137"/>
            <a:chExt cx="1990794" cy="400110"/>
          </a:xfrm>
        </p:grpSpPr>
        <p:cxnSp>
          <p:nvCxnSpPr>
            <p:cNvPr id="19" name="Straight Arrow Connector 18"/>
            <p:cNvCxnSpPr/>
            <p:nvPr/>
          </p:nvCxnSpPr>
          <p:spPr>
            <a:xfrm>
              <a:off x="3876567" y="1891302"/>
              <a:ext cx="1600200"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485973" y="1672137"/>
              <a:ext cx="466794" cy="400110"/>
            </a:xfrm>
            <a:prstGeom prst="rect">
              <a:avLst/>
            </a:prstGeom>
            <a:noFill/>
          </p:spPr>
          <p:txBody>
            <a:bodyPr wrap="none" rtlCol="0">
              <a:spAutoFit/>
            </a:bodyPr>
            <a:lstStyle/>
            <a:p>
              <a:pPr algn="r"/>
              <a:r>
                <a:rPr lang="en-US" sz="2000" b="1" i="1" dirty="0">
                  <a:solidFill>
                    <a:srgbClr val="00B050"/>
                  </a:solidFill>
                  <a:latin typeface="Consolas" panose="020B0609020204030204" pitchFamily="49" charset="0"/>
                  <a:cs typeface="Consolas" panose="020B0609020204030204" pitchFamily="49" charset="0"/>
                </a:rPr>
                <a:t>t0</a:t>
              </a:r>
            </a:p>
          </p:txBody>
        </p:sp>
      </p:grpSp>
      <p:grpSp>
        <p:nvGrpSpPr>
          <p:cNvPr id="17" name="Group 16">
            <a:extLst>
              <a:ext uri="{FF2B5EF4-FFF2-40B4-BE49-F238E27FC236}">
                <a16:creationId xmlns:a16="http://schemas.microsoft.com/office/drawing/2014/main" id="{D91AA3CB-6DCC-2348-ABA8-8623B1985724}"/>
              </a:ext>
            </a:extLst>
          </p:cNvPr>
          <p:cNvGrpSpPr/>
          <p:nvPr/>
        </p:nvGrpSpPr>
        <p:grpSpPr>
          <a:xfrm>
            <a:off x="3473149" y="2910447"/>
            <a:ext cx="2003618" cy="400110"/>
            <a:chOff x="3473149" y="2910447"/>
            <a:chExt cx="2003618" cy="400110"/>
          </a:xfrm>
        </p:grpSpPr>
        <p:cxnSp>
          <p:nvCxnSpPr>
            <p:cNvPr id="20" name="Straight Arrow Connector 19"/>
            <p:cNvCxnSpPr/>
            <p:nvPr/>
          </p:nvCxnSpPr>
          <p:spPr>
            <a:xfrm>
              <a:off x="3876567" y="3110502"/>
              <a:ext cx="1600200"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473149" y="2910447"/>
              <a:ext cx="479618" cy="400110"/>
            </a:xfrm>
            <a:prstGeom prst="rect">
              <a:avLst/>
            </a:prstGeom>
            <a:noFill/>
          </p:spPr>
          <p:txBody>
            <a:bodyPr wrap="none" rtlCol="0">
              <a:spAutoFit/>
            </a:bodyPr>
            <a:lstStyle/>
            <a:p>
              <a:pPr algn="r"/>
              <a:r>
                <a:rPr lang="en-US" sz="2000" b="1" i="1" dirty="0">
                  <a:solidFill>
                    <a:srgbClr val="00B050"/>
                  </a:solidFill>
                  <a:latin typeface="Consolas" panose="020B0609020204030204" pitchFamily="49" charset="0"/>
                  <a:cs typeface="Consolas" panose="020B0609020204030204" pitchFamily="49" charset="0"/>
                </a:rPr>
                <a:t>10</a:t>
              </a:r>
            </a:p>
          </p:txBody>
        </p:sp>
      </p:grpSp>
      <p:grpSp>
        <p:nvGrpSpPr>
          <p:cNvPr id="41" name="Group 40">
            <a:extLst>
              <a:ext uri="{FF2B5EF4-FFF2-40B4-BE49-F238E27FC236}">
                <a16:creationId xmlns:a16="http://schemas.microsoft.com/office/drawing/2014/main" id="{53104DC5-C308-C94E-A9EF-1F19D82C30C8}"/>
              </a:ext>
            </a:extLst>
          </p:cNvPr>
          <p:cNvGrpSpPr/>
          <p:nvPr/>
        </p:nvGrpSpPr>
        <p:grpSpPr>
          <a:xfrm>
            <a:off x="6324600" y="2119902"/>
            <a:ext cx="1600200" cy="400110"/>
            <a:chOff x="6324600" y="2119902"/>
            <a:chExt cx="1600200" cy="400110"/>
          </a:xfrm>
        </p:grpSpPr>
        <p:sp>
          <p:nvSpPr>
            <p:cNvPr id="23" name="TextBox 22"/>
            <p:cNvSpPr txBox="1"/>
            <p:nvPr/>
          </p:nvSpPr>
          <p:spPr>
            <a:xfrm>
              <a:off x="6521126" y="2119902"/>
              <a:ext cx="1172117" cy="400110"/>
            </a:xfrm>
            <a:prstGeom prst="rect">
              <a:avLst/>
            </a:prstGeom>
            <a:noFill/>
          </p:spPr>
          <p:txBody>
            <a:bodyPr wrap="none" rtlCol="0">
              <a:spAutoFit/>
            </a:bodyPr>
            <a:lstStyle/>
            <a:p>
              <a:pPr algn="ctr"/>
              <a:r>
                <a:rPr lang="en-US" sz="2000" b="1" i="1" dirty="0">
                  <a:solidFill>
                    <a:srgbClr val="00B050"/>
                  </a:solidFill>
                  <a:latin typeface="Consolas" panose="020B0609020204030204" pitchFamily="49" charset="0"/>
                  <a:cs typeface="Consolas" panose="020B0609020204030204" pitchFamily="49" charset="0"/>
                </a:rPr>
                <a:t>t0 - 10</a:t>
              </a:r>
            </a:p>
          </p:txBody>
        </p:sp>
        <p:cxnSp>
          <p:nvCxnSpPr>
            <p:cNvPr id="24" name="Straight Arrow Connector 23"/>
            <p:cNvCxnSpPr/>
            <p:nvPr/>
          </p:nvCxnSpPr>
          <p:spPr>
            <a:xfrm>
              <a:off x="6324600" y="2481382"/>
              <a:ext cx="1600200"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559209" y="1666539"/>
            <a:ext cx="2441694" cy="400110"/>
          </a:xfrm>
          <a:prstGeom prst="rect">
            <a:avLst/>
          </a:prstGeom>
          <a:noFill/>
        </p:spPr>
        <p:txBody>
          <a:bodyPr wrap="none" rtlCol="0">
            <a:spAutoFit/>
          </a:bodyPr>
          <a:lstStyle/>
          <a:p>
            <a:r>
              <a:rPr lang="en-US" sz="2000" b="1" dirty="0" err="1">
                <a:latin typeface="Consolas" panose="020B0609020204030204" pitchFamily="49" charset="0"/>
                <a:ea typeface="Consolas" charset="0"/>
                <a:cs typeface="Consolas" panose="020B0609020204030204" pitchFamily="49" charset="0"/>
              </a:rPr>
              <a:t>bne</a:t>
            </a:r>
            <a:r>
              <a:rPr lang="en-US" sz="2000" b="1" dirty="0">
                <a:solidFill>
                  <a:srgbClr val="00B050"/>
                </a:solidFill>
                <a:latin typeface="Consolas" panose="020B0609020204030204" pitchFamily="49" charset="0"/>
                <a:ea typeface="Consolas" charset="0"/>
                <a:cs typeface="Consolas" panose="020B0609020204030204" pitchFamily="49" charset="0"/>
              </a:rPr>
              <a:t> t0, 10</a:t>
            </a:r>
            <a:r>
              <a:rPr lang="en-US" sz="2000" b="1" dirty="0">
                <a:latin typeface="Consolas" panose="020B0609020204030204" pitchFamily="49" charset="0"/>
                <a:ea typeface="Consolas" charset="0"/>
                <a:cs typeface="Consolas" panose="020B0609020204030204" pitchFamily="49" charset="0"/>
              </a:rPr>
              <a:t>, lab1</a:t>
            </a:r>
          </a:p>
        </p:txBody>
      </p:sp>
      <p:sp>
        <p:nvSpPr>
          <p:cNvPr id="39" name="TextBox 38"/>
          <p:cNvSpPr txBox="1"/>
          <p:nvPr/>
        </p:nvSpPr>
        <p:spPr>
          <a:xfrm>
            <a:off x="926891" y="3819134"/>
            <a:ext cx="7010398" cy="430887"/>
          </a:xfrm>
          <a:prstGeom prst="rect">
            <a:avLst/>
          </a:prstGeom>
          <a:noFill/>
        </p:spPr>
        <p:txBody>
          <a:bodyPr wrap="square" rtlCol="0">
            <a:spAutoFit/>
          </a:bodyPr>
          <a:lstStyle/>
          <a:p>
            <a:pPr algn="ctr"/>
            <a:r>
              <a:rPr lang="en-US" sz="2200" dirty="0"/>
              <a:t>some instructions might present a problem, though…</a:t>
            </a:r>
            <a:endParaRPr lang="en-US" sz="2200" b="1" dirty="0"/>
          </a:p>
        </p:txBody>
      </p:sp>
      <p:sp>
        <p:nvSpPr>
          <p:cNvPr id="33" name="TextBox 32">
            <a:extLst>
              <a:ext uri="{FF2B5EF4-FFF2-40B4-BE49-F238E27FC236}">
                <a16:creationId xmlns:a16="http://schemas.microsoft.com/office/drawing/2014/main" id="{F9485E5D-0B8C-1C41-8593-506A0D7127D3}"/>
              </a:ext>
            </a:extLst>
          </p:cNvPr>
          <p:cNvSpPr txBox="1"/>
          <p:nvPr/>
        </p:nvSpPr>
        <p:spPr>
          <a:xfrm>
            <a:off x="4343400" y="4436945"/>
            <a:ext cx="4114800" cy="430887"/>
          </a:xfrm>
          <a:prstGeom prst="rect">
            <a:avLst/>
          </a:prstGeom>
          <a:noFill/>
        </p:spPr>
        <p:txBody>
          <a:bodyPr wrap="square" rtlCol="0">
            <a:spAutoFit/>
          </a:bodyPr>
          <a:lstStyle/>
          <a:p>
            <a:pPr algn="ctr"/>
            <a:r>
              <a:rPr lang="en-US" sz="2200" dirty="0"/>
              <a:t>(we'll come back to that)</a:t>
            </a:r>
            <a:endParaRPr lang="en-US" sz="2200" b="1" dirty="0"/>
          </a:p>
        </p:txBody>
      </p:sp>
    </p:spTree>
    <p:extLst>
      <p:ext uri="{BB962C8B-B14F-4D97-AF65-F5344CB8AC3E}">
        <p14:creationId xmlns:p14="http://schemas.microsoft.com/office/powerpoint/2010/main" val="6727580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p:bldP spid="35" grpId="0"/>
      <p:bldP spid="39" grpId="0"/>
      <p:bldP spid="3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multiply and divide though??</a:t>
            </a:r>
          </a:p>
        </p:txBody>
      </p:sp>
      <p:sp>
        <p:nvSpPr>
          <p:cNvPr id="3" name="Content Placeholder 2"/>
          <p:cNvSpPr>
            <a:spLocks noGrp="1"/>
          </p:cNvSpPr>
          <p:nvPr>
            <p:ph idx="1"/>
          </p:nvPr>
        </p:nvSpPr>
        <p:spPr>
          <a:xfrm>
            <a:off x="152400" y="495301"/>
            <a:ext cx="8763000" cy="533399"/>
          </a:xfrm>
        </p:spPr>
        <p:txBody>
          <a:bodyPr/>
          <a:lstStyle/>
          <a:p>
            <a:r>
              <a:rPr lang="en-US" dirty="0"/>
              <a:t>let's say multiply takes as long as </a:t>
            </a:r>
            <a:r>
              <a:rPr lang="en-US" b="1" dirty="0"/>
              <a:t>6 regular instructions.</a:t>
            </a:r>
            <a:endParaRPr lang="en-US" b="1" i="1"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19</a:t>
            </a:fld>
            <a:endParaRPr lang="en-US"/>
          </a:p>
        </p:txBody>
      </p:sp>
      <p:sp>
        <p:nvSpPr>
          <p:cNvPr id="7" name="Flowchart: Manual Operation 5"/>
          <p:cNvSpPr/>
          <p:nvPr/>
        </p:nvSpPr>
        <p:spPr>
          <a:xfrm rot="16200000">
            <a:off x="7186651" y="1551603"/>
            <a:ext cx="1481496" cy="91651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Main ALU</a:t>
            </a:r>
          </a:p>
        </p:txBody>
      </p:sp>
      <p:grpSp>
        <p:nvGrpSpPr>
          <p:cNvPr id="32" name="Group 31"/>
          <p:cNvGrpSpPr/>
          <p:nvPr/>
        </p:nvGrpSpPr>
        <p:grpSpPr>
          <a:xfrm>
            <a:off x="5958427" y="3386541"/>
            <a:ext cx="1802088" cy="2103462"/>
            <a:chOff x="1981200" y="2857500"/>
            <a:chExt cx="2133600" cy="2490414"/>
          </a:xfrm>
        </p:grpSpPr>
        <p:sp>
          <p:nvSpPr>
            <p:cNvPr id="9" name="Flowchart: Manual Operation 5"/>
            <p:cNvSpPr/>
            <p:nvPr/>
          </p:nvSpPr>
          <p:spPr>
            <a:xfrm rot="16200000">
              <a:off x="2985903" y="3120968"/>
              <a:ext cx="952761" cy="73764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a:t>
              </a:r>
            </a:p>
          </p:txBody>
        </p:sp>
        <p:grpSp>
          <p:nvGrpSpPr>
            <p:cNvPr id="10" name="Group 9"/>
            <p:cNvGrpSpPr/>
            <p:nvPr/>
          </p:nvGrpSpPr>
          <p:grpSpPr>
            <a:xfrm>
              <a:off x="2254339" y="3013412"/>
              <a:ext cx="672921" cy="751525"/>
              <a:chOff x="3505199" y="1866900"/>
              <a:chExt cx="1447802" cy="1869967"/>
            </a:xfrm>
          </p:grpSpPr>
          <p:grpSp>
            <p:nvGrpSpPr>
              <p:cNvPr id="11" name="Group 10"/>
              <p:cNvGrpSpPr/>
              <p:nvPr/>
            </p:nvGrpSpPr>
            <p:grpSpPr>
              <a:xfrm>
                <a:off x="3505199" y="1866900"/>
                <a:ext cx="1447802" cy="1869967"/>
                <a:chOff x="3962399" y="1333500"/>
                <a:chExt cx="762001" cy="984193"/>
              </a:xfrm>
            </p:grpSpPr>
            <p:sp>
              <p:nvSpPr>
                <p:cNvPr id="15" name="Rectangle 14"/>
                <p:cNvSpPr/>
                <p:nvPr/>
              </p:nvSpPr>
              <p:spPr>
                <a:xfrm>
                  <a:off x="3962400" y="1333500"/>
                  <a:ext cx="762000" cy="984193"/>
                </a:xfrm>
                <a:prstGeom prst="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Consolas" charset="0"/>
                    <a:ea typeface="Consolas" charset="0"/>
                    <a:cs typeface="Consolas" charset="0"/>
                  </a:endParaRPr>
                </a:p>
                <a:p>
                  <a:pPr algn="ctr"/>
                  <a:endParaRPr lang="en-US" sz="2000" b="1" dirty="0">
                    <a:solidFill>
                      <a:schemeClr val="tx1"/>
                    </a:solidFill>
                    <a:latin typeface="Consolas" charset="0"/>
                    <a:ea typeface="Consolas" charset="0"/>
                    <a:cs typeface="Consolas" charset="0"/>
                  </a:endParaRPr>
                </a:p>
              </p:txBody>
            </p:sp>
            <p:sp>
              <p:nvSpPr>
                <p:cNvPr id="16" name="Isosceles Triangle 6"/>
                <p:cNvSpPr/>
                <p:nvPr/>
              </p:nvSpPr>
              <p:spPr>
                <a:xfrm rot="5400000">
                  <a:off x="3930120" y="2127779"/>
                  <a:ext cx="184874" cy="120316"/>
                </a:xfrm>
                <a:prstGeom prst="triangl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sp>
            <p:nvSpPr>
              <p:cNvPr id="12" name="TextBox 11"/>
              <p:cNvSpPr txBox="1"/>
              <p:nvPr/>
            </p:nvSpPr>
            <p:spPr>
              <a:xfrm>
                <a:off x="3505199" y="1959713"/>
                <a:ext cx="482571" cy="502642"/>
              </a:xfrm>
              <a:prstGeom prst="rect">
                <a:avLst/>
              </a:prstGeom>
              <a:noFill/>
            </p:spPr>
            <p:txBody>
              <a:bodyPr wrap="none" rtlCol="0">
                <a:spAutoFit/>
              </a:bodyPr>
              <a:lstStyle/>
              <a:p>
                <a:r>
                  <a:rPr lang="en-US" sz="1800" b="1" dirty="0"/>
                  <a:t>D</a:t>
                </a:r>
              </a:p>
            </p:txBody>
          </p:sp>
          <p:sp>
            <p:nvSpPr>
              <p:cNvPr id="13" name="TextBox 12"/>
              <p:cNvSpPr txBox="1"/>
              <p:nvPr/>
            </p:nvSpPr>
            <p:spPr>
              <a:xfrm>
                <a:off x="4463884" y="1964792"/>
                <a:ext cx="489117" cy="502642"/>
              </a:xfrm>
              <a:prstGeom prst="rect">
                <a:avLst/>
              </a:prstGeom>
              <a:noFill/>
            </p:spPr>
            <p:txBody>
              <a:bodyPr wrap="none" rtlCol="0">
                <a:spAutoFit/>
              </a:bodyPr>
              <a:lstStyle/>
              <a:p>
                <a:pPr algn="r"/>
                <a:r>
                  <a:rPr lang="en-US" sz="1800" b="1" dirty="0"/>
                  <a:t>Q</a:t>
                </a:r>
              </a:p>
            </p:txBody>
          </p:sp>
        </p:grpSp>
        <p:grpSp>
          <p:nvGrpSpPr>
            <p:cNvPr id="17" name="Group 16"/>
            <p:cNvGrpSpPr/>
            <p:nvPr/>
          </p:nvGrpSpPr>
          <p:grpSpPr>
            <a:xfrm>
              <a:off x="2254339" y="3966173"/>
              <a:ext cx="672921" cy="751525"/>
              <a:chOff x="3505199" y="1866900"/>
              <a:chExt cx="1447802" cy="1869967"/>
            </a:xfrm>
          </p:grpSpPr>
          <p:grpSp>
            <p:nvGrpSpPr>
              <p:cNvPr id="18" name="Group 17"/>
              <p:cNvGrpSpPr/>
              <p:nvPr/>
            </p:nvGrpSpPr>
            <p:grpSpPr>
              <a:xfrm>
                <a:off x="3505199" y="1866900"/>
                <a:ext cx="1447802" cy="1869967"/>
                <a:chOff x="3962399" y="1333500"/>
                <a:chExt cx="762001" cy="984193"/>
              </a:xfrm>
            </p:grpSpPr>
            <p:sp>
              <p:nvSpPr>
                <p:cNvPr id="21" name="Rectangle 20"/>
                <p:cNvSpPr/>
                <p:nvPr/>
              </p:nvSpPr>
              <p:spPr>
                <a:xfrm>
                  <a:off x="3962400" y="1333500"/>
                  <a:ext cx="762000" cy="984193"/>
                </a:xfrm>
                <a:prstGeom prst="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Consolas" charset="0"/>
                    <a:ea typeface="Consolas" charset="0"/>
                    <a:cs typeface="Consolas" charset="0"/>
                  </a:endParaRPr>
                </a:p>
                <a:p>
                  <a:pPr algn="ctr"/>
                  <a:endParaRPr lang="en-US" sz="2000" b="1" dirty="0">
                    <a:solidFill>
                      <a:schemeClr val="tx1"/>
                    </a:solidFill>
                    <a:latin typeface="Consolas" charset="0"/>
                    <a:ea typeface="Consolas" charset="0"/>
                    <a:cs typeface="Consolas" charset="0"/>
                  </a:endParaRPr>
                </a:p>
              </p:txBody>
            </p:sp>
            <p:sp>
              <p:nvSpPr>
                <p:cNvPr id="22" name="Isosceles Triangle 6"/>
                <p:cNvSpPr/>
                <p:nvPr/>
              </p:nvSpPr>
              <p:spPr>
                <a:xfrm rot="5400000">
                  <a:off x="3930120" y="2127779"/>
                  <a:ext cx="184874" cy="120316"/>
                </a:xfrm>
                <a:prstGeom prst="triangl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sp>
            <p:nvSpPr>
              <p:cNvPr id="19" name="TextBox 18"/>
              <p:cNvSpPr txBox="1"/>
              <p:nvPr/>
            </p:nvSpPr>
            <p:spPr>
              <a:xfrm>
                <a:off x="3505199" y="1959713"/>
                <a:ext cx="482571" cy="502642"/>
              </a:xfrm>
              <a:prstGeom prst="rect">
                <a:avLst/>
              </a:prstGeom>
              <a:noFill/>
            </p:spPr>
            <p:txBody>
              <a:bodyPr wrap="none" rtlCol="0">
                <a:spAutoFit/>
              </a:bodyPr>
              <a:lstStyle/>
              <a:p>
                <a:r>
                  <a:rPr lang="en-US" sz="1800" b="1" dirty="0"/>
                  <a:t>D</a:t>
                </a:r>
              </a:p>
            </p:txBody>
          </p:sp>
          <p:sp>
            <p:nvSpPr>
              <p:cNvPr id="20" name="TextBox 19"/>
              <p:cNvSpPr txBox="1"/>
              <p:nvPr/>
            </p:nvSpPr>
            <p:spPr>
              <a:xfrm>
                <a:off x="4463884" y="1964792"/>
                <a:ext cx="489117" cy="502642"/>
              </a:xfrm>
              <a:prstGeom prst="rect">
                <a:avLst/>
              </a:prstGeom>
              <a:noFill/>
            </p:spPr>
            <p:txBody>
              <a:bodyPr wrap="none" rtlCol="0">
                <a:spAutoFit/>
              </a:bodyPr>
              <a:lstStyle/>
              <a:p>
                <a:pPr algn="r"/>
                <a:r>
                  <a:rPr lang="en-US" sz="1800" b="1" dirty="0"/>
                  <a:t>Q</a:t>
                </a:r>
              </a:p>
            </p:txBody>
          </p:sp>
        </p:grpSp>
        <p:sp>
          <p:nvSpPr>
            <p:cNvPr id="29" name="Rounded Rectangle 28"/>
            <p:cNvSpPr/>
            <p:nvPr/>
          </p:nvSpPr>
          <p:spPr>
            <a:xfrm>
              <a:off x="1981200" y="2857500"/>
              <a:ext cx="2133600" cy="2057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093459" y="4104478"/>
              <a:ext cx="792741" cy="61322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ctrl</a:t>
              </a:r>
            </a:p>
          </p:txBody>
        </p:sp>
        <p:sp>
          <p:nvSpPr>
            <p:cNvPr id="31" name="TextBox 30"/>
            <p:cNvSpPr txBox="1"/>
            <p:nvPr/>
          </p:nvSpPr>
          <p:spPr>
            <a:xfrm>
              <a:off x="2209799" y="4837761"/>
              <a:ext cx="1676402" cy="510153"/>
            </a:xfrm>
            <a:prstGeom prst="rect">
              <a:avLst/>
            </a:prstGeom>
            <a:noFill/>
          </p:spPr>
          <p:txBody>
            <a:bodyPr wrap="square" rtlCol="0">
              <a:spAutoFit/>
            </a:bodyPr>
            <a:lstStyle/>
            <a:p>
              <a:pPr algn="ctr"/>
              <a:r>
                <a:rPr lang="en-US" sz="2200" b="1" dirty="0"/>
                <a:t>×÷ Unit</a:t>
              </a:r>
            </a:p>
          </p:txBody>
        </p:sp>
      </p:grpSp>
      <p:sp>
        <p:nvSpPr>
          <p:cNvPr id="33" name="TextBox 32"/>
          <p:cNvSpPr txBox="1"/>
          <p:nvPr/>
        </p:nvSpPr>
        <p:spPr>
          <a:xfrm>
            <a:off x="609600" y="1172022"/>
            <a:ext cx="2733441" cy="2308324"/>
          </a:xfrm>
          <a:prstGeom prst="rect">
            <a:avLst/>
          </a:prstGeom>
          <a:noFill/>
        </p:spPr>
        <p:txBody>
          <a:bodyPr wrap="none" rtlCol="0">
            <a:spAutoFit/>
          </a:bodyPr>
          <a:lstStyle/>
          <a:p>
            <a:r>
              <a:rPr lang="en-US" sz="2400" b="1" dirty="0" err="1">
                <a:solidFill>
                  <a:srgbClr val="FF0000"/>
                </a:solidFill>
                <a:latin typeface="Consolas" charset="0"/>
                <a:ea typeface="Consolas" charset="0"/>
                <a:cs typeface="Consolas" charset="0"/>
              </a:rPr>
              <a:t>mult</a:t>
            </a:r>
            <a:r>
              <a:rPr lang="en-US" sz="2400" b="1" dirty="0">
                <a:solidFill>
                  <a:srgbClr val="FF0000"/>
                </a:solidFill>
                <a:latin typeface="Consolas" charset="0"/>
                <a:ea typeface="Consolas" charset="0"/>
                <a:cs typeface="Consolas" charset="0"/>
              </a:rPr>
              <a:t> </a:t>
            </a:r>
            <a:r>
              <a:rPr lang="en-US" sz="2400" b="1" dirty="0">
                <a:latin typeface="Consolas" charset="0"/>
                <a:ea typeface="Consolas" charset="0"/>
                <a:cs typeface="Consolas" charset="0"/>
              </a:rPr>
              <a:t>t0, t1</a:t>
            </a:r>
          </a:p>
          <a:p>
            <a:r>
              <a:rPr lang="en-US" sz="2400" b="1" dirty="0">
                <a:solidFill>
                  <a:srgbClr val="FF0000"/>
                </a:solidFill>
                <a:latin typeface="Consolas" charset="0"/>
                <a:ea typeface="Consolas" charset="0"/>
                <a:cs typeface="Consolas" charset="0"/>
              </a:rPr>
              <a:t>add</a:t>
            </a:r>
            <a:r>
              <a:rPr lang="en-US" sz="2400" b="1" dirty="0">
                <a:latin typeface="Consolas" charset="0"/>
                <a:ea typeface="Consolas" charset="0"/>
                <a:cs typeface="Consolas" charset="0"/>
              </a:rPr>
              <a:t>  t2, t3, t4</a:t>
            </a:r>
          </a:p>
          <a:p>
            <a:r>
              <a:rPr lang="en-US" sz="2400" b="1" dirty="0">
                <a:solidFill>
                  <a:srgbClr val="FF0000"/>
                </a:solidFill>
                <a:latin typeface="Consolas" charset="0"/>
                <a:ea typeface="Consolas" charset="0"/>
                <a:cs typeface="Consolas" charset="0"/>
              </a:rPr>
              <a:t>and</a:t>
            </a:r>
            <a:r>
              <a:rPr lang="en-US" sz="2400" b="1" dirty="0">
                <a:latin typeface="Consolas" charset="0"/>
                <a:ea typeface="Consolas" charset="0"/>
                <a:cs typeface="Consolas" charset="0"/>
              </a:rPr>
              <a:t>  t2, t2, a2</a:t>
            </a:r>
          </a:p>
          <a:p>
            <a:r>
              <a:rPr lang="en-US" sz="2400" b="1" dirty="0">
                <a:latin typeface="Consolas" charset="0"/>
                <a:ea typeface="Consolas" charset="0"/>
                <a:cs typeface="Consolas" charset="0"/>
              </a:rPr>
              <a:t>...</a:t>
            </a:r>
          </a:p>
          <a:p>
            <a:r>
              <a:rPr lang="en-US" sz="2400" b="1" dirty="0">
                <a:solidFill>
                  <a:srgbClr val="FF0000"/>
                </a:solidFill>
                <a:latin typeface="Consolas" charset="0"/>
                <a:ea typeface="Consolas" charset="0"/>
                <a:cs typeface="Consolas" charset="0"/>
              </a:rPr>
              <a:t>move</a:t>
            </a:r>
            <a:r>
              <a:rPr lang="en-US" sz="2400" b="1" dirty="0">
                <a:latin typeface="Consolas" charset="0"/>
                <a:ea typeface="Consolas" charset="0"/>
                <a:cs typeface="Consolas" charset="0"/>
              </a:rPr>
              <a:t> v0, t2</a:t>
            </a:r>
          </a:p>
          <a:p>
            <a:r>
              <a:rPr lang="en-US" sz="2400" b="1" dirty="0" err="1">
                <a:solidFill>
                  <a:srgbClr val="FF0000"/>
                </a:solidFill>
                <a:latin typeface="Consolas" charset="0"/>
                <a:ea typeface="Consolas" charset="0"/>
                <a:cs typeface="Consolas" charset="0"/>
              </a:rPr>
              <a:t>mflo</a:t>
            </a:r>
            <a:r>
              <a:rPr lang="en-US" sz="2400" b="1" dirty="0">
                <a:solidFill>
                  <a:srgbClr val="FF0000"/>
                </a:solidFill>
                <a:latin typeface="Consolas" charset="0"/>
                <a:ea typeface="Consolas" charset="0"/>
                <a:cs typeface="Consolas" charset="0"/>
              </a:rPr>
              <a:t> </a:t>
            </a:r>
            <a:r>
              <a:rPr lang="en-US" sz="2400" b="1" dirty="0">
                <a:latin typeface="Consolas" charset="0"/>
                <a:ea typeface="Consolas" charset="0"/>
                <a:cs typeface="Consolas" charset="0"/>
              </a:rPr>
              <a:t>v1</a:t>
            </a:r>
          </a:p>
        </p:txBody>
      </p:sp>
      <p:sp>
        <p:nvSpPr>
          <p:cNvPr id="35" name="Freeform 34"/>
          <p:cNvSpPr/>
          <p:nvPr/>
        </p:nvSpPr>
        <p:spPr>
          <a:xfrm>
            <a:off x="2643728" y="1379674"/>
            <a:ext cx="3285066" cy="2277316"/>
          </a:xfrm>
          <a:custGeom>
            <a:avLst/>
            <a:gdLst>
              <a:gd name="connsiteX0" fmla="*/ 0 w 3285066"/>
              <a:gd name="connsiteY0" fmla="*/ 18567 h 2270701"/>
              <a:gd name="connsiteX1" fmla="*/ 1684866 w 3285066"/>
              <a:gd name="connsiteY1" fmla="*/ 272567 h 2270701"/>
              <a:gd name="connsiteX2" fmla="*/ 1820333 w 3285066"/>
              <a:gd name="connsiteY2" fmla="*/ 1915101 h 2270701"/>
              <a:gd name="connsiteX3" fmla="*/ 3285066 w 3285066"/>
              <a:gd name="connsiteY3" fmla="*/ 2270701 h 2270701"/>
              <a:gd name="connsiteX0" fmla="*/ 0 w 3285066"/>
              <a:gd name="connsiteY0" fmla="*/ 18567 h 2270701"/>
              <a:gd name="connsiteX1" fmla="*/ 1540933 w 3285066"/>
              <a:gd name="connsiteY1" fmla="*/ 272567 h 2270701"/>
              <a:gd name="connsiteX2" fmla="*/ 1820333 w 3285066"/>
              <a:gd name="connsiteY2" fmla="*/ 1915101 h 2270701"/>
              <a:gd name="connsiteX3" fmla="*/ 3285066 w 3285066"/>
              <a:gd name="connsiteY3" fmla="*/ 2270701 h 2270701"/>
              <a:gd name="connsiteX0" fmla="*/ 0 w 3285066"/>
              <a:gd name="connsiteY0" fmla="*/ 21081 h 2273215"/>
              <a:gd name="connsiteX1" fmla="*/ 1540933 w 3285066"/>
              <a:gd name="connsiteY1" fmla="*/ 275081 h 2273215"/>
              <a:gd name="connsiteX2" fmla="*/ 1905000 w 3285066"/>
              <a:gd name="connsiteY2" fmla="*/ 1993815 h 2273215"/>
              <a:gd name="connsiteX3" fmla="*/ 3285066 w 3285066"/>
              <a:gd name="connsiteY3" fmla="*/ 2273215 h 2273215"/>
              <a:gd name="connsiteX0" fmla="*/ 0 w 3285066"/>
              <a:gd name="connsiteY0" fmla="*/ 25519 h 2277653"/>
              <a:gd name="connsiteX1" fmla="*/ 1134533 w 3285066"/>
              <a:gd name="connsiteY1" fmla="*/ 262585 h 2277653"/>
              <a:gd name="connsiteX2" fmla="*/ 1905000 w 3285066"/>
              <a:gd name="connsiteY2" fmla="*/ 1998253 h 2277653"/>
              <a:gd name="connsiteX3" fmla="*/ 3285066 w 3285066"/>
              <a:gd name="connsiteY3" fmla="*/ 2277653 h 2277653"/>
              <a:gd name="connsiteX0" fmla="*/ 0 w 3285066"/>
              <a:gd name="connsiteY0" fmla="*/ 25182 h 2277316"/>
              <a:gd name="connsiteX1" fmla="*/ 1134533 w 3285066"/>
              <a:gd name="connsiteY1" fmla="*/ 262248 h 2277316"/>
              <a:gd name="connsiteX2" fmla="*/ 1422400 w 3285066"/>
              <a:gd name="connsiteY2" fmla="*/ 1989450 h 2277316"/>
              <a:gd name="connsiteX3" fmla="*/ 3285066 w 3285066"/>
              <a:gd name="connsiteY3" fmla="*/ 2277316 h 2277316"/>
            </a:gdLst>
            <a:ahLst/>
            <a:cxnLst>
              <a:cxn ang="0">
                <a:pos x="connsiteX0" y="connsiteY0"/>
              </a:cxn>
              <a:cxn ang="0">
                <a:pos x="connsiteX1" y="connsiteY1"/>
              </a:cxn>
              <a:cxn ang="0">
                <a:pos x="connsiteX2" y="connsiteY2"/>
              </a:cxn>
              <a:cxn ang="0">
                <a:pos x="connsiteX3" y="connsiteY3"/>
              </a:cxn>
            </a:cxnLst>
            <a:rect l="l" t="t" r="r" b="b"/>
            <a:pathLst>
              <a:path w="3285066" h="2277316">
                <a:moveTo>
                  <a:pt x="0" y="25182"/>
                </a:moveTo>
                <a:cubicBezTo>
                  <a:pt x="690738" y="-5863"/>
                  <a:pt x="897466" y="-65130"/>
                  <a:pt x="1134533" y="262248"/>
                </a:cubicBezTo>
                <a:cubicBezTo>
                  <a:pt x="1371600" y="589626"/>
                  <a:pt x="1063978" y="1653605"/>
                  <a:pt x="1422400" y="1989450"/>
                </a:cubicBezTo>
                <a:cubicBezTo>
                  <a:pt x="1780822" y="2325295"/>
                  <a:pt x="2686049" y="2266027"/>
                  <a:pt x="3285066" y="2277316"/>
                </a:cubicBezTo>
              </a:path>
            </a:pathLst>
          </a:custGeom>
          <a:noFill/>
          <a:ln w="3810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flipH="1" flipV="1">
            <a:off x="1949461" y="3181743"/>
            <a:ext cx="4008966" cy="953701"/>
          </a:xfrm>
          <a:custGeom>
            <a:avLst/>
            <a:gdLst>
              <a:gd name="connsiteX0" fmla="*/ 0 w 3285066"/>
              <a:gd name="connsiteY0" fmla="*/ 18567 h 2270701"/>
              <a:gd name="connsiteX1" fmla="*/ 1684866 w 3285066"/>
              <a:gd name="connsiteY1" fmla="*/ 272567 h 2270701"/>
              <a:gd name="connsiteX2" fmla="*/ 1820333 w 3285066"/>
              <a:gd name="connsiteY2" fmla="*/ 1915101 h 2270701"/>
              <a:gd name="connsiteX3" fmla="*/ 3285066 w 3285066"/>
              <a:gd name="connsiteY3" fmla="*/ 2270701 h 2270701"/>
              <a:gd name="connsiteX0" fmla="*/ 0 w 3285066"/>
              <a:gd name="connsiteY0" fmla="*/ 18567 h 2270701"/>
              <a:gd name="connsiteX1" fmla="*/ 1540933 w 3285066"/>
              <a:gd name="connsiteY1" fmla="*/ 272567 h 2270701"/>
              <a:gd name="connsiteX2" fmla="*/ 1820333 w 3285066"/>
              <a:gd name="connsiteY2" fmla="*/ 1915101 h 2270701"/>
              <a:gd name="connsiteX3" fmla="*/ 3285066 w 3285066"/>
              <a:gd name="connsiteY3" fmla="*/ 2270701 h 2270701"/>
              <a:gd name="connsiteX0" fmla="*/ 0 w 3285066"/>
              <a:gd name="connsiteY0" fmla="*/ 21081 h 2273215"/>
              <a:gd name="connsiteX1" fmla="*/ 1540933 w 3285066"/>
              <a:gd name="connsiteY1" fmla="*/ 275081 h 2273215"/>
              <a:gd name="connsiteX2" fmla="*/ 1905000 w 3285066"/>
              <a:gd name="connsiteY2" fmla="*/ 1993815 h 2273215"/>
              <a:gd name="connsiteX3" fmla="*/ 3285066 w 3285066"/>
              <a:gd name="connsiteY3" fmla="*/ 2273215 h 2273215"/>
            </a:gdLst>
            <a:ahLst/>
            <a:cxnLst>
              <a:cxn ang="0">
                <a:pos x="connsiteX0" y="connsiteY0"/>
              </a:cxn>
              <a:cxn ang="0">
                <a:pos x="connsiteX1" y="connsiteY1"/>
              </a:cxn>
              <a:cxn ang="0">
                <a:pos x="connsiteX2" y="connsiteY2"/>
              </a:cxn>
              <a:cxn ang="0">
                <a:pos x="connsiteX3" y="connsiteY3"/>
              </a:cxn>
            </a:cxnLst>
            <a:rect l="l" t="t" r="r" b="b"/>
            <a:pathLst>
              <a:path w="3285066" h="2273215">
                <a:moveTo>
                  <a:pt x="0" y="21081"/>
                </a:moveTo>
                <a:cubicBezTo>
                  <a:pt x="690738" y="-9964"/>
                  <a:pt x="1223433" y="-53708"/>
                  <a:pt x="1540933" y="275081"/>
                </a:cubicBezTo>
                <a:cubicBezTo>
                  <a:pt x="1858433" y="603870"/>
                  <a:pt x="1614311" y="1660793"/>
                  <a:pt x="1905000" y="1993815"/>
                </a:cubicBezTo>
                <a:cubicBezTo>
                  <a:pt x="2195689" y="2326837"/>
                  <a:pt x="2686049" y="2261926"/>
                  <a:pt x="3285066" y="2273215"/>
                </a:cubicBezTo>
              </a:path>
            </a:pathLst>
          </a:custGeom>
          <a:noFill/>
          <a:ln w="3810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3692403" y="952351"/>
            <a:ext cx="3427378" cy="769441"/>
          </a:xfrm>
          <a:prstGeom prst="rect">
            <a:avLst/>
          </a:prstGeom>
          <a:noFill/>
        </p:spPr>
        <p:txBody>
          <a:bodyPr wrap="square" rtlCol="0">
            <a:spAutoFit/>
          </a:bodyPr>
          <a:lstStyle/>
          <a:p>
            <a:pPr algn="ctr"/>
            <a:r>
              <a:rPr lang="en-US" sz="2200" dirty="0"/>
              <a:t>it sends the multiplication off to a </a:t>
            </a:r>
            <a:r>
              <a:rPr lang="en-US" sz="2200" b="1" dirty="0"/>
              <a:t>separate unit.</a:t>
            </a:r>
          </a:p>
        </p:txBody>
      </p:sp>
      <p:sp>
        <p:nvSpPr>
          <p:cNvPr id="38" name="TextBox 37"/>
          <p:cNvSpPr txBox="1"/>
          <p:nvPr/>
        </p:nvSpPr>
        <p:spPr>
          <a:xfrm>
            <a:off x="4220525" y="2179488"/>
            <a:ext cx="3416538" cy="1107996"/>
          </a:xfrm>
          <a:prstGeom prst="rect">
            <a:avLst/>
          </a:prstGeom>
          <a:noFill/>
        </p:spPr>
        <p:txBody>
          <a:bodyPr wrap="square" rtlCol="0">
            <a:spAutoFit/>
          </a:bodyPr>
          <a:lstStyle/>
          <a:p>
            <a:pPr algn="ctr"/>
            <a:r>
              <a:rPr lang="en-US" sz="2200" dirty="0"/>
              <a:t>then we run other instructions </a:t>
            </a:r>
            <a:r>
              <a:rPr lang="en-US" sz="2200" b="1" dirty="0"/>
              <a:t>while the multiplication happens.</a:t>
            </a:r>
          </a:p>
        </p:txBody>
      </p:sp>
      <p:sp>
        <p:nvSpPr>
          <p:cNvPr id="39" name="TextBox 38"/>
          <p:cNvSpPr txBox="1"/>
          <p:nvPr/>
        </p:nvSpPr>
        <p:spPr>
          <a:xfrm>
            <a:off x="431213" y="3497241"/>
            <a:ext cx="3285066" cy="1107996"/>
          </a:xfrm>
          <a:prstGeom prst="rect">
            <a:avLst/>
          </a:prstGeom>
          <a:noFill/>
        </p:spPr>
        <p:txBody>
          <a:bodyPr wrap="square" rtlCol="0">
            <a:spAutoFit/>
          </a:bodyPr>
          <a:lstStyle/>
          <a:p>
            <a:pPr algn="ctr"/>
            <a:r>
              <a:rPr lang="mr-IN" sz="2200" dirty="0"/>
              <a:t>…</a:t>
            </a:r>
            <a:r>
              <a:rPr lang="en-US" sz="2200" dirty="0"/>
              <a:t>and when the multiplication is </a:t>
            </a:r>
            <a:r>
              <a:rPr lang="en-US" sz="2200" b="1" dirty="0"/>
              <a:t>done, </a:t>
            </a:r>
            <a:r>
              <a:rPr lang="en-US" sz="2200" dirty="0"/>
              <a:t>we can get the product!</a:t>
            </a:r>
            <a:endParaRPr lang="en-US" sz="2200" b="1" dirty="0"/>
          </a:p>
        </p:txBody>
      </p:sp>
      <p:cxnSp>
        <p:nvCxnSpPr>
          <p:cNvPr id="41" name="Straight Arrow Connector 40"/>
          <p:cNvCxnSpPr/>
          <p:nvPr/>
        </p:nvCxnSpPr>
        <p:spPr>
          <a:xfrm flipV="1">
            <a:off x="3296310" y="1781290"/>
            <a:ext cx="4161718" cy="11485"/>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3296310" y="2164614"/>
            <a:ext cx="4161718" cy="11485"/>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A8F8618-DE6C-3141-A31A-FEB7AB01B538}"/>
              </a:ext>
            </a:extLst>
          </p:cNvPr>
          <p:cNvSpPr txBox="1"/>
          <p:nvPr/>
        </p:nvSpPr>
        <p:spPr>
          <a:xfrm>
            <a:off x="1537598" y="4737082"/>
            <a:ext cx="3610886" cy="738664"/>
          </a:xfrm>
          <a:prstGeom prst="rect">
            <a:avLst/>
          </a:prstGeom>
          <a:noFill/>
        </p:spPr>
        <p:txBody>
          <a:bodyPr wrap="square" rtlCol="0">
            <a:spAutoFit/>
          </a:bodyPr>
          <a:lstStyle/>
          <a:p>
            <a:pPr algn="ctr"/>
            <a:r>
              <a:rPr lang="en-US" sz="1400" dirty="0"/>
              <a:t>but this does present an awkward question: </a:t>
            </a:r>
            <a:r>
              <a:rPr lang="en-US" sz="1400" b="1" dirty="0"/>
              <a:t>what happens if the program asks for the product </a:t>
            </a:r>
            <a:r>
              <a:rPr lang="en-US" sz="1400" b="1" i="1" dirty="0"/>
              <a:t>before </a:t>
            </a:r>
            <a:r>
              <a:rPr lang="en-US" sz="1400" b="1" dirty="0"/>
              <a:t>it’s been computed?</a:t>
            </a:r>
          </a:p>
        </p:txBody>
      </p:sp>
    </p:spTree>
    <p:extLst>
      <p:ext uri="{BB962C8B-B14F-4D97-AF65-F5344CB8AC3E}">
        <p14:creationId xmlns:p14="http://schemas.microsoft.com/office/powerpoint/2010/main" val="19991589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3" grpId="0"/>
      <p:bldP spid="35" grpId="0" animBg="1"/>
      <p:bldP spid="36" grpId="0" animBg="1"/>
      <p:bldP spid="37" grpId="0"/>
      <p:bldP spid="38" grpId="0"/>
      <p:bldP spid="39"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announcements</a:t>
            </a:r>
          </a:p>
        </p:txBody>
      </p:sp>
      <p:sp>
        <p:nvSpPr>
          <p:cNvPr id="3" name="Content Placeholder 2"/>
          <p:cNvSpPr>
            <a:spLocks noGrp="1"/>
          </p:cNvSpPr>
          <p:nvPr>
            <p:ph idx="1"/>
          </p:nvPr>
        </p:nvSpPr>
        <p:spPr/>
        <p:txBody>
          <a:bodyPr/>
          <a:lstStyle/>
          <a:p>
            <a:r>
              <a:rPr lang="en-US" dirty="0"/>
              <a:t>today we're starting to build up a CPU!</a:t>
            </a:r>
          </a:p>
          <a:p>
            <a:r>
              <a:rPr lang="en-US" dirty="0"/>
              <a:t>lab 7 will have you "follow along" with these slides</a:t>
            </a:r>
          </a:p>
          <a:p>
            <a:pPr lvl="1"/>
            <a:r>
              <a:rPr lang="en-US" dirty="0"/>
              <a:t>(and it will also be part of the project… so be sure to do it…)</a:t>
            </a:r>
          </a:p>
        </p:txBody>
      </p:sp>
      <p:sp>
        <p:nvSpPr>
          <p:cNvPr id="5" name="Footer Placeholder 4"/>
          <p:cNvSpPr>
            <a:spLocks noGrp="1"/>
          </p:cNvSpPr>
          <p:nvPr>
            <p:ph type="ftr" sz="quarter" idx="11"/>
          </p:nvPr>
        </p:nvSpPr>
        <p:spPr/>
        <p:txBody>
          <a:bodyPr/>
          <a:lstStyle/>
          <a:p>
            <a:r>
              <a:rPr lang="is-IS" dirty="0"/>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154588638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Memory</a:t>
            </a:r>
          </a:p>
        </p:txBody>
      </p:sp>
      <p:sp>
        <p:nvSpPr>
          <p:cNvPr id="3" name="Footer Placeholder 2"/>
          <p:cNvSpPr>
            <a:spLocks noGrp="1"/>
          </p:cNvSpPr>
          <p:nvPr>
            <p:ph type="ftr" sz="quarter" idx="11"/>
          </p:nvPr>
        </p:nvSpPr>
        <p:spPr/>
        <p:txBody>
          <a:bodyPr/>
          <a:lstStyle/>
          <a:p>
            <a:r>
              <a:rPr lang="is-IS"/>
              <a:t>CS447</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20</a:t>
            </a:fld>
            <a:endParaRPr lang="en-US"/>
          </a:p>
        </p:txBody>
      </p:sp>
    </p:spTree>
    <p:extLst>
      <p:ext uri="{BB962C8B-B14F-4D97-AF65-F5344CB8AC3E}">
        <p14:creationId xmlns:p14="http://schemas.microsoft.com/office/powerpoint/2010/main" val="31240972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E588-5AC0-E643-BE71-E66C519FF01F}"/>
              </a:ext>
            </a:extLst>
          </p:cNvPr>
          <p:cNvSpPr>
            <a:spLocks noGrp="1"/>
          </p:cNvSpPr>
          <p:nvPr>
            <p:ph type="title"/>
          </p:nvPr>
        </p:nvSpPr>
        <p:spPr/>
        <p:txBody>
          <a:bodyPr/>
          <a:lstStyle/>
          <a:p>
            <a:r>
              <a:rPr lang="en-US" dirty="0"/>
              <a:t>A big register file. A really big one</a:t>
            </a:r>
          </a:p>
        </p:txBody>
      </p:sp>
      <p:sp>
        <p:nvSpPr>
          <p:cNvPr id="3" name="Content Placeholder 2">
            <a:extLst>
              <a:ext uri="{FF2B5EF4-FFF2-40B4-BE49-F238E27FC236}">
                <a16:creationId xmlns:a16="http://schemas.microsoft.com/office/drawing/2014/main" id="{38180E93-B485-B747-AB63-A0293D986745}"/>
              </a:ext>
            </a:extLst>
          </p:cNvPr>
          <p:cNvSpPr>
            <a:spLocks noGrp="1"/>
          </p:cNvSpPr>
          <p:nvPr>
            <p:ph idx="1"/>
          </p:nvPr>
        </p:nvSpPr>
        <p:spPr>
          <a:xfrm>
            <a:off x="152400" y="495301"/>
            <a:ext cx="8991600" cy="838199"/>
          </a:xfrm>
        </p:spPr>
        <p:txBody>
          <a:bodyPr/>
          <a:lstStyle/>
          <a:p>
            <a:r>
              <a:rPr lang="en-US" dirty="0"/>
              <a:t>remember: memory is an </a:t>
            </a:r>
            <a:r>
              <a:rPr lang="en-US" b="1" dirty="0"/>
              <a:t>array of bytes. </a:t>
            </a:r>
            <a:endParaRPr lang="en-US" dirty="0"/>
          </a:p>
          <a:p>
            <a:r>
              <a:rPr lang="en-US" dirty="0"/>
              <a:t>each byte has an address, and you can read and write it.</a:t>
            </a:r>
          </a:p>
        </p:txBody>
      </p:sp>
      <p:sp>
        <p:nvSpPr>
          <p:cNvPr id="4" name="Footer Placeholder 3">
            <a:extLst>
              <a:ext uri="{FF2B5EF4-FFF2-40B4-BE49-F238E27FC236}">
                <a16:creationId xmlns:a16="http://schemas.microsoft.com/office/drawing/2014/main" id="{FDAAB5E4-33F4-C844-8076-EBE12CF499E9}"/>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82DF6441-8BF0-5347-86D0-50117D1D26CD}"/>
              </a:ext>
            </a:extLst>
          </p:cNvPr>
          <p:cNvSpPr>
            <a:spLocks noGrp="1"/>
          </p:cNvSpPr>
          <p:nvPr>
            <p:ph type="sldNum" sz="quarter" idx="12"/>
          </p:nvPr>
        </p:nvSpPr>
        <p:spPr/>
        <p:txBody>
          <a:bodyPr/>
          <a:lstStyle/>
          <a:p>
            <a:fld id="{3552B95B-556F-44BD-91A5-D80C1B9E2BB3}" type="slidenum">
              <a:rPr lang="en-US" smtClean="0"/>
              <a:pPr/>
              <a:t>21</a:t>
            </a:fld>
            <a:endParaRPr lang="en-US"/>
          </a:p>
        </p:txBody>
      </p:sp>
      <p:sp>
        <p:nvSpPr>
          <p:cNvPr id="6" name="Trapezoid 5">
            <a:extLst>
              <a:ext uri="{FF2B5EF4-FFF2-40B4-BE49-F238E27FC236}">
                <a16:creationId xmlns:a16="http://schemas.microsoft.com/office/drawing/2014/main" id="{95E4E27B-BD7C-4948-8ABF-FCD4D01572B7}"/>
              </a:ext>
            </a:extLst>
          </p:cNvPr>
          <p:cNvSpPr/>
          <p:nvPr/>
        </p:nvSpPr>
        <p:spPr>
          <a:xfrm rot="16200000">
            <a:off x="2987772" y="2682084"/>
            <a:ext cx="914400" cy="228600"/>
          </a:xfrm>
          <a:prstGeom prst="trapezoid">
            <a:avLst>
              <a:gd name="adj" fmla="val 69444"/>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apezoid 7">
            <a:extLst>
              <a:ext uri="{FF2B5EF4-FFF2-40B4-BE49-F238E27FC236}">
                <a16:creationId xmlns:a16="http://schemas.microsoft.com/office/drawing/2014/main" id="{A7939CCA-0B4B-584D-8431-080280E77DB9}"/>
              </a:ext>
            </a:extLst>
          </p:cNvPr>
          <p:cNvSpPr/>
          <p:nvPr/>
        </p:nvSpPr>
        <p:spPr>
          <a:xfrm rot="5400000">
            <a:off x="320772" y="2677602"/>
            <a:ext cx="914400" cy="228600"/>
          </a:xfrm>
          <a:prstGeom prst="trapezoid">
            <a:avLst>
              <a:gd name="adj" fmla="val 69444"/>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ACB7E3A-2AF5-2943-A997-6322ABDB63BB}"/>
              </a:ext>
            </a:extLst>
          </p:cNvPr>
          <p:cNvSpPr/>
          <p:nvPr/>
        </p:nvSpPr>
        <p:spPr>
          <a:xfrm>
            <a:off x="892272" y="2338654"/>
            <a:ext cx="2438400" cy="190553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Register File</a:t>
            </a:r>
          </a:p>
        </p:txBody>
      </p:sp>
      <p:sp>
        <p:nvSpPr>
          <p:cNvPr id="10" name="Isosceles Triangle 6">
            <a:extLst>
              <a:ext uri="{FF2B5EF4-FFF2-40B4-BE49-F238E27FC236}">
                <a16:creationId xmlns:a16="http://schemas.microsoft.com/office/drawing/2014/main" id="{3A2E59E7-64B6-E946-A4BC-9F18C708AF92}"/>
              </a:ext>
            </a:extLst>
          </p:cNvPr>
          <p:cNvSpPr/>
          <p:nvPr/>
        </p:nvSpPr>
        <p:spPr>
          <a:xfrm rot="5400000">
            <a:off x="830941" y="3920070"/>
            <a:ext cx="351261" cy="228600"/>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D1F2720-41E6-E94A-8E8D-3E9D55D637B5}"/>
              </a:ext>
            </a:extLst>
          </p:cNvPr>
          <p:cNvSpPr txBox="1"/>
          <p:nvPr/>
        </p:nvSpPr>
        <p:spPr>
          <a:xfrm>
            <a:off x="1127296" y="3921920"/>
            <a:ext cx="540533" cy="369332"/>
          </a:xfrm>
          <a:prstGeom prst="rect">
            <a:avLst/>
          </a:prstGeom>
          <a:noFill/>
        </p:spPr>
        <p:txBody>
          <a:bodyPr wrap="none" rtlCol="0">
            <a:spAutoFit/>
          </a:bodyPr>
          <a:lstStyle/>
          <a:p>
            <a:r>
              <a:rPr lang="en-US" sz="1800" b="1" dirty="0">
                <a:solidFill>
                  <a:schemeClr val="bg2"/>
                </a:solidFill>
              </a:rPr>
              <a:t>WE</a:t>
            </a:r>
          </a:p>
        </p:txBody>
      </p:sp>
      <p:cxnSp>
        <p:nvCxnSpPr>
          <p:cNvPr id="12" name="Straight Arrow Connector 11">
            <a:extLst>
              <a:ext uri="{FF2B5EF4-FFF2-40B4-BE49-F238E27FC236}">
                <a16:creationId xmlns:a16="http://schemas.microsoft.com/office/drawing/2014/main" id="{0EC61D05-D83D-FF4D-B2A5-BD16DBAA66F3}"/>
              </a:ext>
            </a:extLst>
          </p:cNvPr>
          <p:cNvCxnSpPr/>
          <p:nvPr/>
        </p:nvCxnSpPr>
        <p:spPr>
          <a:xfrm flipV="1">
            <a:off x="1397562" y="4244184"/>
            <a:ext cx="0" cy="60907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8461FEB9-9220-1D43-8F59-74841E332B4D}"/>
              </a:ext>
            </a:extLst>
          </p:cNvPr>
          <p:cNvGrpSpPr/>
          <p:nvPr/>
        </p:nvGrpSpPr>
        <p:grpSpPr>
          <a:xfrm>
            <a:off x="1725587" y="3921920"/>
            <a:ext cx="437940" cy="931334"/>
            <a:chOff x="4109915" y="3297766"/>
            <a:chExt cx="437940" cy="931334"/>
          </a:xfrm>
        </p:grpSpPr>
        <p:sp>
          <p:nvSpPr>
            <p:cNvPr id="14" name="TextBox 13">
              <a:extLst>
                <a:ext uri="{FF2B5EF4-FFF2-40B4-BE49-F238E27FC236}">
                  <a16:creationId xmlns:a16="http://schemas.microsoft.com/office/drawing/2014/main" id="{E974DE4B-A26E-D740-82CF-04DDC2901FBD}"/>
                </a:ext>
              </a:extLst>
            </p:cNvPr>
            <p:cNvSpPr txBox="1"/>
            <p:nvPr/>
          </p:nvSpPr>
          <p:spPr>
            <a:xfrm>
              <a:off x="4109915" y="3297766"/>
              <a:ext cx="437940" cy="369332"/>
            </a:xfrm>
            <a:prstGeom prst="rect">
              <a:avLst/>
            </a:prstGeom>
            <a:noFill/>
          </p:spPr>
          <p:txBody>
            <a:bodyPr wrap="none" rtlCol="0">
              <a:spAutoFit/>
            </a:bodyPr>
            <a:lstStyle/>
            <a:p>
              <a:r>
                <a:rPr lang="en-US" sz="1800" b="1" dirty="0" err="1">
                  <a:solidFill>
                    <a:schemeClr val="bg2"/>
                  </a:solidFill>
                  <a:latin typeface="Consolas" panose="020B0609020204030204" pitchFamily="49" charset="0"/>
                  <a:cs typeface="Consolas" panose="020B0609020204030204" pitchFamily="49" charset="0"/>
                </a:rPr>
                <a:t>rd</a:t>
              </a:r>
              <a:endParaRPr lang="en-US" sz="1800" b="1" dirty="0">
                <a:solidFill>
                  <a:schemeClr val="bg2"/>
                </a:solidFill>
                <a:latin typeface="Consolas" panose="020B0609020204030204" pitchFamily="49" charset="0"/>
                <a:cs typeface="Consolas" panose="020B0609020204030204" pitchFamily="49" charset="0"/>
              </a:endParaRPr>
            </a:p>
          </p:txBody>
        </p:sp>
        <p:cxnSp>
          <p:nvCxnSpPr>
            <p:cNvPr id="15" name="Straight Arrow Connector 14">
              <a:extLst>
                <a:ext uri="{FF2B5EF4-FFF2-40B4-BE49-F238E27FC236}">
                  <a16:creationId xmlns:a16="http://schemas.microsoft.com/office/drawing/2014/main" id="{1F23C1E2-2C16-664D-B967-A73DEAC69C8A}"/>
                </a:ext>
              </a:extLst>
            </p:cNvPr>
            <p:cNvCxnSpPr>
              <a:cxnSpLocks/>
            </p:cNvCxnSpPr>
            <p:nvPr/>
          </p:nvCxnSpPr>
          <p:spPr>
            <a:xfrm flipV="1">
              <a:off x="4318915" y="3620030"/>
              <a:ext cx="0" cy="60907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BEA25163-3D59-FA40-9BA6-FA66BE193884}"/>
              </a:ext>
            </a:extLst>
          </p:cNvPr>
          <p:cNvGrpSpPr/>
          <p:nvPr/>
        </p:nvGrpSpPr>
        <p:grpSpPr>
          <a:xfrm>
            <a:off x="2203845" y="3921920"/>
            <a:ext cx="437940" cy="931334"/>
            <a:chOff x="4588173" y="3297766"/>
            <a:chExt cx="437940" cy="931334"/>
          </a:xfrm>
        </p:grpSpPr>
        <p:sp>
          <p:nvSpPr>
            <p:cNvPr id="17" name="TextBox 16">
              <a:extLst>
                <a:ext uri="{FF2B5EF4-FFF2-40B4-BE49-F238E27FC236}">
                  <a16:creationId xmlns:a16="http://schemas.microsoft.com/office/drawing/2014/main" id="{F65E7E0B-49F2-7D4B-9B94-5755B93372D0}"/>
                </a:ext>
              </a:extLst>
            </p:cNvPr>
            <p:cNvSpPr txBox="1"/>
            <p:nvPr/>
          </p:nvSpPr>
          <p:spPr>
            <a:xfrm>
              <a:off x="4588173" y="3297766"/>
              <a:ext cx="437940" cy="369332"/>
            </a:xfrm>
            <a:prstGeom prst="rect">
              <a:avLst/>
            </a:prstGeom>
            <a:noFill/>
          </p:spPr>
          <p:txBody>
            <a:bodyPr wrap="none" rtlCol="0">
              <a:spAutoFit/>
            </a:bodyPr>
            <a:lstStyle/>
            <a:p>
              <a:r>
                <a:rPr lang="en-US" sz="1800" b="1" dirty="0" err="1">
                  <a:solidFill>
                    <a:schemeClr val="bg2"/>
                  </a:solidFill>
                  <a:latin typeface="Consolas" panose="020B0609020204030204" pitchFamily="49" charset="0"/>
                  <a:cs typeface="Consolas" panose="020B0609020204030204" pitchFamily="49" charset="0"/>
                </a:rPr>
                <a:t>rs</a:t>
              </a:r>
              <a:endParaRPr lang="en-US" sz="1800" b="1" dirty="0">
                <a:solidFill>
                  <a:schemeClr val="bg2"/>
                </a:solidFill>
                <a:latin typeface="Consolas" panose="020B0609020204030204" pitchFamily="49" charset="0"/>
                <a:cs typeface="Consolas" panose="020B0609020204030204" pitchFamily="49" charset="0"/>
              </a:endParaRPr>
            </a:p>
          </p:txBody>
        </p:sp>
        <p:cxnSp>
          <p:nvCxnSpPr>
            <p:cNvPr id="18" name="Straight Arrow Connector 17">
              <a:extLst>
                <a:ext uri="{FF2B5EF4-FFF2-40B4-BE49-F238E27FC236}">
                  <a16:creationId xmlns:a16="http://schemas.microsoft.com/office/drawing/2014/main" id="{3CAB9C9E-E4C8-3D43-8111-C8DBA4661E85}"/>
                </a:ext>
              </a:extLst>
            </p:cNvPr>
            <p:cNvCxnSpPr/>
            <p:nvPr/>
          </p:nvCxnSpPr>
          <p:spPr>
            <a:xfrm flipV="1">
              <a:off x="4773336" y="3620030"/>
              <a:ext cx="0" cy="60907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FC4BA094-3987-484D-BE8B-40415A6FA6F7}"/>
              </a:ext>
            </a:extLst>
          </p:cNvPr>
          <p:cNvGrpSpPr/>
          <p:nvPr/>
        </p:nvGrpSpPr>
        <p:grpSpPr>
          <a:xfrm>
            <a:off x="2648056" y="3921920"/>
            <a:ext cx="437940" cy="931334"/>
            <a:chOff x="5032384" y="3297766"/>
            <a:chExt cx="437940" cy="931334"/>
          </a:xfrm>
        </p:grpSpPr>
        <p:sp>
          <p:nvSpPr>
            <p:cNvPr id="20" name="TextBox 19">
              <a:extLst>
                <a:ext uri="{FF2B5EF4-FFF2-40B4-BE49-F238E27FC236}">
                  <a16:creationId xmlns:a16="http://schemas.microsoft.com/office/drawing/2014/main" id="{C05E4D47-08C0-E445-9452-F2A94A91B9B2}"/>
                </a:ext>
              </a:extLst>
            </p:cNvPr>
            <p:cNvSpPr txBox="1"/>
            <p:nvPr/>
          </p:nvSpPr>
          <p:spPr>
            <a:xfrm>
              <a:off x="5032384" y="3297766"/>
              <a:ext cx="437940" cy="369332"/>
            </a:xfrm>
            <a:prstGeom prst="rect">
              <a:avLst/>
            </a:prstGeom>
            <a:noFill/>
          </p:spPr>
          <p:txBody>
            <a:bodyPr wrap="none" rtlCol="0">
              <a:spAutoFit/>
            </a:bodyPr>
            <a:lstStyle/>
            <a:p>
              <a:r>
                <a:rPr lang="en-US" sz="1800" b="1" dirty="0" err="1">
                  <a:solidFill>
                    <a:schemeClr val="bg2"/>
                  </a:solidFill>
                  <a:latin typeface="Consolas" panose="020B0609020204030204" pitchFamily="49" charset="0"/>
                  <a:cs typeface="Consolas" panose="020B0609020204030204" pitchFamily="49" charset="0"/>
                </a:rPr>
                <a:t>rt</a:t>
              </a:r>
              <a:endParaRPr lang="en-US" sz="1800" b="1" dirty="0">
                <a:solidFill>
                  <a:schemeClr val="bg2"/>
                </a:solidFill>
                <a:latin typeface="Consolas" panose="020B0609020204030204" pitchFamily="49" charset="0"/>
                <a:cs typeface="Consolas" panose="020B0609020204030204" pitchFamily="49" charset="0"/>
              </a:endParaRPr>
            </a:p>
          </p:txBody>
        </p:sp>
        <p:cxnSp>
          <p:nvCxnSpPr>
            <p:cNvPr id="21" name="Straight Arrow Connector 20">
              <a:extLst>
                <a:ext uri="{FF2B5EF4-FFF2-40B4-BE49-F238E27FC236}">
                  <a16:creationId xmlns:a16="http://schemas.microsoft.com/office/drawing/2014/main" id="{37637C8E-FD16-874F-8A93-31A7AB32FD20}"/>
                </a:ext>
              </a:extLst>
            </p:cNvPr>
            <p:cNvCxnSpPr/>
            <p:nvPr/>
          </p:nvCxnSpPr>
          <p:spPr>
            <a:xfrm flipV="1">
              <a:off x="5227757" y="3620030"/>
              <a:ext cx="0" cy="60907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844072C4-B759-5945-8BA6-F4C0C4E95544}"/>
              </a:ext>
            </a:extLst>
          </p:cNvPr>
          <p:cNvSpPr txBox="1"/>
          <p:nvPr/>
        </p:nvSpPr>
        <p:spPr>
          <a:xfrm>
            <a:off x="886904" y="2476500"/>
            <a:ext cx="1071127" cy="369332"/>
          </a:xfrm>
          <a:prstGeom prst="rect">
            <a:avLst/>
          </a:prstGeom>
          <a:noFill/>
        </p:spPr>
        <p:txBody>
          <a:bodyPr wrap="none" rtlCol="0">
            <a:spAutoFit/>
          </a:bodyPr>
          <a:lstStyle/>
          <a:p>
            <a:r>
              <a:rPr lang="en-US" sz="1800" i="1" dirty="0">
                <a:solidFill>
                  <a:schemeClr val="bg2"/>
                </a:solidFill>
                <a:latin typeface="Consolas" panose="020B0609020204030204" pitchFamily="49" charset="0"/>
                <a:cs typeface="Consolas" panose="020B0609020204030204" pitchFamily="49" charset="0"/>
              </a:rPr>
              <a:t>REG[</a:t>
            </a:r>
            <a:r>
              <a:rPr lang="en-US" sz="1800" i="1" dirty="0" err="1">
                <a:solidFill>
                  <a:schemeClr val="bg2"/>
                </a:solidFill>
                <a:latin typeface="Consolas" panose="020B0609020204030204" pitchFamily="49" charset="0"/>
                <a:cs typeface="Consolas" panose="020B0609020204030204" pitchFamily="49" charset="0"/>
              </a:rPr>
              <a:t>rd</a:t>
            </a:r>
            <a:r>
              <a:rPr lang="en-US" sz="1800" i="1" dirty="0">
                <a:solidFill>
                  <a:schemeClr val="bg2"/>
                </a:solidFill>
                <a:latin typeface="Consolas" panose="020B0609020204030204" pitchFamily="49" charset="0"/>
                <a:cs typeface="Consolas" panose="020B0609020204030204" pitchFamily="49" charset="0"/>
              </a:rPr>
              <a:t>]</a:t>
            </a:r>
          </a:p>
        </p:txBody>
      </p:sp>
      <p:grpSp>
        <p:nvGrpSpPr>
          <p:cNvPr id="45" name="Group 44">
            <a:extLst>
              <a:ext uri="{FF2B5EF4-FFF2-40B4-BE49-F238E27FC236}">
                <a16:creationId xmlns:a16="http://schemas.microsoft.com/office/drawing/2014/main" id="{D35C25C6-326C-2A4C-8E98-7415FB2E4F8C}"/>
              </a:ext>
            </a:extLst>
          </p:cNvPr>
          <p:cNvGrpSpPr/>
          <p:nvPr/>
        </p:nvGrpSpPr>
        <p:grpSpPr>
          <a:xfrm>
            <a:off x="2217543" y="3329784"/>
            <a:ext cx="1341729" cy="914400"/>
            <a:chOff x="4373271" y="3315230"/>
            <a:chExt cx="1341729" cy="914400"/>
          </a:xfrm>
        </p:grpSpPr>
        <p:sp>
          <p:nvSpPr>
            <p:cNvPr id="7" name="Trapezoid 6">
              <a:extLst>
                <a:ext uri="{FF2B5EF4-FFF2-40B4-BE49-F238E27FC236}">
                  <a16:creationId xmlns:a16="http://schemas.microsoft.com/office/drawing/2014/main" id="{20D7EBD8-32CE-1442-8C46-81A2F52C0B0F}"/>
                </a:ext>
              </a:extLst>
            </p:cNvPr>
            <p:cNvSpPr/>
            <p:nvPr/>
          </p:nvSpPr>
          <p:spPr>
            <a:xfrm rot="16200000">
              <a:off x="5143500" y="3658130"/>
              <a:ext cx="914400" cy="228600"/>
            </a:xfrm>
            <a:prstGeom prst="trapezoid">
              <a:avLst>
                <a:gd name="adj" fmla="val 69444"/>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0B944304-4CD5-DC4C-A70D-8DCF1E9ECF73}"/>
                </a:ext>
              </a:extLst>
            </p:cNvPr>
            <p:cNvSpPr txBox="1"/>
            <p:nvPr/>
          </p:nvSpPr>
          <p:spPr>
            <a:xfrm>
              <a:off x="4373271" y="3620438"/>
              <a:ext cx="1071127" cy="369332"/>
            </a:xfrm>
            <a:prstGeom prst="rect">
              <a:avLst/>
            </a:prstGeom>
            <a:noFill/>
          </p:spPr>
          <p:txBody>
            <a:bodyPr wrap="none" rtlCol="0">
              <a:spAutoFit/>
            </a:bodyPr>
            <a:lstStyle/>
            <a:p>
              <a:pPr algn="r"/>
              <a:r>
                <a:rPr lang="en-US" sz="1800" i="1" dirty="0">
                  <a:solidFill>
                    <a:schemeClr val="bg2"/>
                  </a:solidFill>
                  <a:latin typeface="Consolas" panose="020B0609020204030204" pitchFamily="49" charset="0"/>
                  <a:cs typeface="Consolas" panose="020B0609020204030204" pitchFamily="49" charset="0"/>
                </a:rPr>
                <a:t>REG[</a:t>
              </a:r>
              <a:r>
                <a:rPr lang="en-US" sz="1800" i="1" dirty="0" err="1">
                  <a:solidFill>
                    <a:schemeClr val="bg2"/>
                  </a:solidFill>
                  <a:latin typeface="Consolas" panose="020B0609020204030204" pitchFamily="49" charset="0"/>
                  <a:cs typeface="Consolas" panose="020B0609020204030204" pitchFamily="49" charset="0"/>
                </a:rPr>
                <a:t>rt</a:t>
              </a:r>
              <a:r>
                <a:rPr lang="en-US" sz="1800" i="1" dirty="0">
                  <a:solidFill>
                    <a:schemeClr val="bg2"/>
                  </a:solidFill>
                  <a:latin typeface="Consolas" panose="020B0609020204030204" pitchFamily="49" charset="0"/>
                  <a:cs typeface="Consolas" panose="020B0609020204030204" pitchFamily="49" charset="0"/>
                </a:rPr>
                <a:t>]</a:t>
              </a:r>
            </a:p>
          </p:txBody>
        </p:sp>
      </p:grpSp>
      <p:sp>
        <p:nvSpPr>
          <p:cNvPr id="25" name="TextBox 24">
            <a:extLst>
              <a:ext uri="{FF2B5EF4-FFF2-40B4-BE49-F238E27FC236}">
                <a16:creationId xmlns:a16="http://schemas.microsoft.com/office/drawing/2014/main" id="{130973F6-B6A0-BD45-813D-574D1B296DC3}"/>
              </a:ext>
            </a:extLst>
          </p:cNvPr>
          <p:cNvSpPr txBox="1"/>
          <p:nvPr/>
        </p:nvSpPr>
        <p:spPr>
          <a:xfrm>
            <a:off x="1197812" y="1322868"/>
            <a:ext cx="2012066" cy="769441"/>
          </a:xfrm>
          <a:prstGeom prst="rect">
            <a:avLst/>
          </a:prstGeom>
          <a:noFill/>
        </p:spPr>
        <p:txBody>
          <a:bodyPr wrap="square" rtlCol="0">
            <a:spAutoFit/>
          </a:bodyPr>
          <a:lstStyle/>
          <a:p>
            <a:pPr algn="ctr"/>
            <a:r>
              <a:rPr lang="en-US" sz="2200" dirty="0"/>
              <a:t>so think about a register file.</a:t>
            </a:r>
            <a:endParaRPr lang="en-US" sz="2200" b="1" dirty="0"/>
          </a:p>
        </p:txBody>
      </p:sp>
      <p:grpSp>
        <p:nvGrpSpPr>
          <p:cNvPr id="49" name="Group 48">
            <a:extLst>
              <a:ext uri="{FF2B5EF4-FFF2-40B4-BE49-F238E27FC236}">
                <a16:creationId xmlns:a16="http://schemas.microsoft.com/office/drawing/2014/main" id="{F6164AC8-3F6B-7347-BFA5-3DF611A9A922}"/>
              </a:ext>
            </a:extLst>
          </p:cNvPr>
          <p:cNvGrpSpPr/>
          <p:nvPr/>
        </p:nvGrpSpPr>
        <p:grpSpPr>
          <a:xfrm>
            <a:off x="5371532" y="2334702"/>
            <a:ext cx="2895600" cy="2518552"/>
            <a:chOff x="5371532" y="2334702"/>
            <a:chExt cx="2895600" cy="2518552"/>
          </a:xfrm>
        </p:grpSpPr>
        <p:sp>
          <p:nvSpPr>
            <p:cNvPr id="26" name="Trapezoid 25">
              <a:extLst>
                <a:ext uri="{FF2B5EF4-FFF2-40B4-BE49-F238E27FC236}">
                  <a16:creationId xmlns:a16="http://schemas.microsoft.com/office/drawing/2014/main" id="{CDABCE8A-88D6-1049-B893-C02BB691FB91}"/>
                </a:ext>
              </a:extLst>
            </p:cNvPr>
            <p:cNvSpPr/>
            <p:nvPr/>
          </p:nvSpPr>
          <p:spPr>
            <a:xfrm rot="16200000">
              <a:off x="7695632" y="2682084"/>
              <a:ext cx="914400" cy="228600"/>
            </a:xfrm>
            <a:prstGeom prst="trapezoid">
              <a:avLst>
                <a:gd name="adj" fmla="val 69444"/>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rapezoid 27">
              <a:extLst>
                <a:ext uri="{FF2B5EF4-FFF2-40B4-BE49-F238E27FC236}">
                  <a16:creationId xmlns:a16="http://schemas.microsoft.com/office/drawing/2014/main" id="{52EB8AE7-5367-8C4F-B0B6-6CCC972C880A}"/>
                </a:ext>
              </a:extLst>
            </p:cNvPr>
            <p:cNvSpPr/>
            <p:nvPr/>
          </p:nvSpPr>
          <p:spPr>
            <a:xfrm rot="5400000">
              <a:off x="5028632" y="2677602"/>
              <a:ext cx="914400" cy="228600"/>
            </a:xfrm>
            <a:prstGeom prst="trapezoid">
              <a:avLst>
                <a:gd name="adj" fmla="val 69444"/>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D3DE2D1-455F-2C44-9D53-0B5188596C34}"/>
                </a:ext>
              </a:extLst>
            </p:cNvPr>
            <p:cNvSpPr/>
            <p:nvPr/>
          </p:nvSpPr>
          <p:spPr>
            <a:xfrm>
              <a:off x="5600132" y="2338654"/>
              <a:ext cx="2438400" cy="1905530"/>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Memory</a:t>
              </a:r>
            </a:p>
          </p:txBody>
        </p:sp>
        <p:sp>
          <p:nvSpPr>
            <p:cNvPr id="30" name="Isosceles Triangle 6">
              <a:extLst>
                <a:ext uri="{FF2B5EF4-FFF2-40B4-BE49-F238E27FC236}">
                  <a16:creationId xmlns:a16="http://schemas.microsoft.com/office/drawing/2014/main" id="{F9F95F20-7B48-F24A-9B77-3F0DC11B8018}"/>
                </a:ext>
              </a:extLst>
            </p:cNvPr>
            <p:cNvSpPr/>
            <p:nvPr/>
          </p:nvSpPr>
          <p:spPr>
            <a:xfrm rot="5400000">
              <a:off x="5538801" y="3920070"/>
              <a:ext cx="351261" cy="228600"/>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2A1856B7-8BE6-5B45-BB4F-007F2850FCC0}"/>
                </a:ext>
              </a:extLst>
            </p:cNvPr>
            <p:cNvSpPr txBox="1"/>
            <p:nvPr/>
          </p:nvSpPr>
          <p:spPr>
            <a:xfrm>
              <a:off x="5835156" y="3921920"/>
              <a:ext cx="540533" cy="369332"/>
            </a:xfrm>
            <a:prstGeom prst="rect">
              <a:avLst/>
            </a:prstGeom>
            <a:noFill/>
          </p:spPr>
          <p:txBody>
            <a:bodyPr wrap="none" rtlCol="0">
              <a:spAutoFit/>
            </a:bodyPr>
            <a:lstStyle/>
            <a:p>
              <a:r>
                <a:rPr lang="en-US" sz="1800" b="1" dirty="0">
                  <a:solidFill>
                    <a:schemeClr val="bg2"/>
                  </a:solidFill>
                </a:rPr>
                <a:t>WE</a:t>
              </a:r>
            </a:p>
          </p:txBody>
        </p:sp>
        <p:cxnSp>
          <p:nvCxnSpPr>
            <p:cNvPr id="32" name="Straight Arrow Connector 31">
              <a:extLst>
                <a:ext uri="{FF2B5EF4-FFF2-40B4-BE49-F238E27FC236}">
                  <a16:creationId xmlns:a16="http://schemas.microsoft.com/office/drawing/2014/main" id="{D8A9D043-1E93-D24D-A6B2-A3DBB5487051}"/>
                </a:ext>
              </a:extLst>
            </p:cNvPr>
            <p:cNvCxnSpPr/>
            <p:nvPr/>
          </p:nvCxnSpPr>
          <p:spPr>
            <a:xfrm flipV="1">
              <a:off x="6105422" y="4244184"/>
              <a:ext cx="0" cy="60907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8A8FAF03-1219-2F45-9838-AC71FF3ADB32}"/>
                </a:ext>
              </a:extLst>
            </p:cNvPr>
            <p:cNvGrpSpPr/>
            <p:nvPr/>
          </p:nvGrpSpPr>
          <p:grpSpPr>
            <a:xfrm>
              <a:off x="6476930" y="3921920"/>
              <a:ext cx="684804" cy="931334"/>
              <a:chOff x="3976513" y="3297766"/>
              <a:chExt cx="684804" cy="931334"/>
            </a:xfrm>
          </p:grpSpPr>
          <p:sp>
            <p:nvSpPr>
              <p:cNvPr id="34" name="TextBox 33">
                <a:extLst>
                  <a:ext uri="{FF2B5EF4-FFF2-40B4-BE49-F238E27FC236}">
                    <a16:creationId xmlns:a16="http://schemas.microsoft.com/office/drawing/2014/main" id="{DD8A0AB3-B58E-114D-A943-30AACFB08426}"/>
                  </a:ext>
                </a:extLst>
              </p:cNvPr>
              <p:cNvSpPr txBox="1"/>
              <p:nvPr/>
            </p:nvSpPr>
            <p:spPr>
              <a:xfrm>
                <a:off x="3976513" y="3297766"/>
                <a:ext cx="684804" cy="369332"/>
              </a:xfrm>
              <a:prstGeom prst="rect">
                <a:avLst/>
              </a:prstGeom>
              <a:noFill/>
            </p:spPr>
            <p:txBody>
              <a:bodyPr wrap="none" rtlCol="0">
                <a:spAutoFit/>
              </a:bodyPr>
              <a:lstStyle/>
              <a:p>
                <a:pPr algn="ctr"/>
                <a:r>
                  <a:rPr lang="en-US" sz="1800" b="1" dirty="0" err="1">
                    <a:solidFill>
                      <a:schemeClr val="bg2"/>
                    </a:solidFill>
                  </a:rPr>
                  <a:t>addr</a:t>
                </a:r>
                <a:endParaRPr lang="en-US" sz="1800" b="1" dirty="0">
                  <a:solidFill>
                    <a:schemeClr val="bg2"/>
                  </a:solidFill>
                </a:endParaRPr>
              </a:p>
            </p:txBody>
          </p:sp>
          <p:cxnSp>
            <p:nvCxnSpPr>
              <p:cNvPr id="35" name="Straight Arrow Connector 34">
                <a:extLst>
                  <a:ext uri="{FF2B5EF4-FFF2-40B4-BE49-F238E27FC236}">
                    <a16:creationId xmlns:a16="http://schemas.microsoft.com/office/drawing/2014/main" id="{A57A2AD9-1AAA-F941-B593-C75B813B01B2}"/>
                  </a:ext>
                </a:extLst>
              </p:cNvPr>
              <p:cNvCxnSpPr>
                <a:cxnSpLocks/>
              </p:cNvCxnSpPr>
              <p:nvPr/>
            </p:nvCxnSpPr>
            <p:spPr>
              <a:xfrm flipV="1">
                <a:off x="4318915" y="3620030"/>
                <a:ext cx="0" cy="60907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
          <p:nvSpPr>
            <p:cNvPr id="43" name="TextBox 42">
              <a:extLst>
                <a:ext uri="{FF2B5EF4-FFF2-40B4-BE49-F238E27FC236}">
                  <a16:creationId xmlns:a16="http://schemas.microsoft.com/office/drawing/2014/main" id="{203B9032-F8F4-0646-8747-3AC141A68A17}"/>
                </a:ext>
              </a:extLst>
            </p:cNvPr>
            <p:cNvSpPr txBox="1"/>
            <p:nvPr/>
          </p:nvSpPr>
          <p:spPr>
            <a:xfrm>
              <a:off x="7159812" y="2463450"/>
              <a:ext cx="854978" cy="646331"/>
            </a:xfrm>
            <a:prstGeom prst="rect">
              <a:avLst/>
            </a:prstGeom>
            <a:noFill/>
          </p:spPr>
          <p:txBody>
            <a:bodyPr wrap="none" rtlCol="0">
              <a:spAutoFit/>
            </a:bodyPr>
            <a:lstStyle/>
            <a:p>
              <a:pPr algn="r"/>
              <a:r>
                <a:rPr lang="en-US" sz="1800" i="1" dirty="0">
                  <a:solidFill>
                    <a:schemeClr val="bg2"/>
                  </a:solidFill>
                </a:rPr>
                <a:t>loaded</a:t>
              </a:r>
            </a:p>
            <a:p>
              <a:pPr algn="r"/>
              <a:r>
                <a:rPr lang="en-US" sz="1800" i="1" dirty="0">
                  <a:solidFill>
                    <a:schemeClr val="bg2"/>
                  </a:solidFill>
                </a:rPr>
                <a:t>data</a:t>
              </a:r>
            </a:p>
          </p:txBody>
        </p:sp>
        <p:sp>
          <p:nvSpPr>
            <p:cNvPr id="42" name="TextBox 41">
              <a:extLst>
                <a:ext uri="{FF2B5EF4-FFF2-40B4-BE49-F238E27FC236}">
                  <a16:creationId xmlns:a16="http://schemas.microsoft.com/office/drawing/2014/main" id="{F977FF72-3AC4-FE47-8FB9-FD064E30A202}"/>
                </a:ext>
              </a:extLst>
            </p:cNvPr>
            <p:cNvSpPr txBox="1"/>
            <p:nvPr/>
          </p:nvSpPr>
          <p:spPr>
            <a:xfrm>
              <a:off x="5600131" y="2463450"/>
              <a:ext cx="961225" cy="646331"/>
            </a:xfrm>
            <a:prstGeom prst="rect">
              <a:avLst/>
            </a:prstGeom>
            <a:noFill/>
          </p:spPr>
          <p:txBody>
            <a:bodyPr wrap="none" rtlCol="0">
              <a:spAutoFit/>
            </a:bodyPr>
            <a:lstStyle/>
            <a:p>
              <a:r>
                <a:rPr lang="en-US" sz="1800" i="1" dirty="0">
                  <a:solidFill>
                    <a:schemeClr val="bg2"/>
                  </a:solidFill>
                </a:rPr>
                <a:t>data to </a:t>
              </a:r>
            </a:p>
            <a:p>
              <a:r>
                <a:rPr lang="en-US" sz="1800" i="1" dirty="0">
                  <a:solidFill>
                    <a:schemeClr val="bg2"/>
                  </a:solidFill>
                </a:rPr>
                <a:t>store</a:t>
              </a:r>
            </a:p>
          </p:txBody>
        </p:sp>
      </p:grpSp>
      <p:sp>
        <p:nvSpPr>
          <p:cNvPr id="46" name="TextBox 45">
            <a:extLst>
              <a:ext uri="{FF2B5EF4-FFF2-40B4-BE49-F238E27FC236}">
                <a16:creationId xmlns:a16="http://schemas.microsoft.com/office/drawing/2014/main" id="{8FD0AB1C-CAD2-ED4A-A363-80BC652E3056}"/>
              </a:ext>
            </a:extLst>
          </p:cNvPr>
          <p:cNvSpPr txBox="1"/>
          <p:nvPr/>
        </p:nvSpPr>
        <p:spPr>
          <a:xfrm>
            <a:off x="3175313" y="1322868"/>
            <a:ext cx="2012066" cy="769441"/>
          </a:xfrm>
          <a:prstGeom prst="rect">
            <a:avLst/>
          </a:prstGeom>
          <a:noFill/>
        </p:spPr>
        <p:txBody>
          <a:bodyPr wrap="square" rtlCol="0">
            <a:spAutoFit/>
          </a:bodyPr>
          <a:lstStyle/>
          <a:p>
            <a:pPr algn="ctr"/>
            <a:r>
              <a:rPr lang="en-US" sz="2200" b="1" dirty="0"/>
              <a:t>remove </a:t>
            </a:r>
            <a:r>
              <a:rPr lang="en-US" sz="2200" dirty="0"/>
              <a:t>one read port…</a:t>
            </a:r>
            <a:endParaRPr lang="en-US" sz="2200" b="1" dirty="0"/>
          </a:p>
        </p:txBody>
      </p:sp>
      <p:sp>
        <p:nvSpPr>
          <p:cNvPr id="47" name="TextBox 46">
            <a:extLst>
              <a:ext uri="{FF2B5EF4-FFF2-40B4-BE49-F238E27FC236}">
                <a16:creationId xmlns:a16="http://schemas.microsoft.com/office/drawing/2014/main" id="{75F676DA-5ABF-B24D-828D-EB08E215CA93}"/>
              </a:ext>
            </a:extLst>
          </p:cNvPr>
          <p:cNvSpPr txBox="1"/>
          <p:nvPr/>
        </p:nvSpPr>
        <p:spPr>
          <a:xfrm>
            <a:off x="5105400" y="1313525"/>
            <a:ext cx="3546048" cy="769441"/>
          </a:xfrm>
          <a:prstGeom prst="rect">
            <a:avLst/>
          </a:prstGeom>
          <a:noFill/>
        </p:spPr>
        <p:txBody>
          <a:bodyPr wrap="square" rtlCol="0">
            <a:spAutoFit/>
          </a:bodyPr>
          <a:lstStyle/>
          <a:p>
            <a:pPr algn="ctr"/>
            <a:r>
              <a:rPr lang="en-US" sz="2200" dirty="0"/>
              <a:t>use </a:t>
            </a:r>
            <a:r>
              <a:rPr lang="en-US" sz="2200" b="1" dirty="0"/>
              <a:t>one</a:t>
            </a:r>
            <a:r>
              <a:rPr lang="en-US" sz="2200" dirty="0"/>
              <a:t> address to select the location to read/write…</a:t>
            </a:r>
            <a:endParaRPr lang="en-US" sz="2200" b="1" dirty="0"/>
          </a:p>
        </p:txBody>
      </p:sp>
      <p:sp>
        <p:nvSpPr>
          <p:cNvPr id="48" name="TextBox 47">
            <a:extLst>
              <a:ext uri="{FF2B5EF4-FFF2-40B4-BE49-F238E27FC236}">
                <a16:creationId xmlns:a16="http://schemas.microsoft.com/office/drawing/2014/main" id="{69824B01-EA22-6A48-8B8C-E3EA6B530AD7}"/>
              </a:ext>
            </a:extLst>
          </p:cNvPr>
          <p:cNvSpPr txBox="1"/>
          <p:nvPr/>
        </p:nvSpPr>
        <p:spPr>
          <a:xfrm>
            <a:off x="3557339" y="4401481"/>
            <a:ext cx="2504149" cy="430887"/>
          </a:xfrm>
          <a:prstGeom prst="rect">
            <a:avLst/>
          </a:prstGeom>
          <a:noFill/>
        </p:spPr>
        <p:txBody>
          <a:bodyPr wrap="square" rtlCol="0">
            <a:spAutoFit/>
          </a:bodyPr>
          <a:lstStyle/>
          <a:p>
            <a:pPr algn="ctr"/>
            <a:r>
              <a:rPr lang="en-US" sz="2200" dirty="0"/>
              <a:t>boom. memory.</a:t>
            </a:r>
          </a:p>
        </p:txBody>
      </p:sp>
      <p:sp>
        <p:nvSpPr>
          <p:cNvPr id="50" name="TextBox 49">
            <a:extLst>
              <a:ext uri="{FF2B5EF4-FFF2-40B4-BE49-F238E27FC236}">
                <a16:creationId xmlns:a16="http://schemas.microsoft.com/office/drawing/2014/main" id="{AB336108-E99C-AD49-B6FF-0F44C36ECFD3}"/>
              </a:ext>
            </a:extLst>
          </p:cNvPr>
          <p:cNvSpPr txBox="1"/>
          <p:nvPr/>
        </p:nvSpPr>
        <p:spPr>
          <a:xfrm>
            <a:off x="2214550" y="2476500"/>
            <a:ext cx="1071127" cy="369332"/>
          </a:xfrm>
          <a:prstGeom prst="rect">
            <a:avLst/>
          </a:prstGeom>
          <a:noFill/>
        </p:spPr>
        <p:txBody>
          <a:bodyPr wrap="none" rtlCol="0">
            <a:spAutoFit/>
          </a:bodyPr>
          <a:lstStyle/>
          <a:p>
            <a:pPr algn="r"/>
            <a:r>
              <a:rPr lang="en-US" sz="1800" i="1" dirty="0">
                <a:solidFill>
                  <a:schemeClr val="bg2"/>
                </a:solidFill>
                <a:latin typeface="Consolas" panose="020B0609020204030204" pitchFamily="49" charset="0"/>
                <a:cs typeface="Consolas" panose="020B0609020204030204" pitchFamily="49" charset="0"/>
              </a:rPr>
              <a:t>REG[</a:t>
            </a:r>
            <a:r>
              <a:rPr lang="en-US" sz="1800" i="1" dirty="0" err="1">
                <a:solidFill>
                  <a:schemeClr val="bg2"/>
                </a:solidFill>
                <a:latin typeface="Consolas" panose="020B0609020204030204" pitchFamily="49" charset="0"/>
                <a:cs typeface="Consolas" panose="020B0609020204030204" pitchFamily="49" charset="0"/>
              </a:rPr>
              <a:t>rd</a:t>
            </a:r>
            <a:r>
              <a:rPr lang="en-US" sz="1800" i="1" dirty="0">
                <a:solidFill>
                  <a:schemeClr val="bg2"/>
                </a:solidFill>
                <a:latin typeface="Consolas" panose="020B0609020204030204" pitchFamily="49" charset="0"/>
                <a:cs typeface="Consolas" panose="020B0609020204030204" pitchFamily="49" charset="0"/>
              </a:rPr>
              <a:t>]</a:t>
            </a:r>
          </a:p>
        </p:txBody>
      </p:sp>
      <p:sp>
        <p:nvSpPr>
          <p:cNvPr id="23" name="TextBox 22">
            <a:extLst>
              <a:ext uri="{FF2B5EF4-FFF2-40B4-BE49-F238E27FC236}">
                <a16:creationId xmlns:a16="http://schemas.microsoft.com/office/drawing/2014/main" id="{0231A4F4-D714-4541-802F-5BFB3D0CCF19}"/>
              </a:ext>
            </a:extLst>
          </p:cNvPr>
          <p:cNvSpPr txBox="1"/>
          <p:nvPr/>
        </p:nvSpPr>
        <p:spPr>
          <a:xfrm>
            <a:off x="2214550" y="2476500"/>
            <a:ext cx="1071127" cy="369332"/>
          </a:xfrm>
          <a:prstGeom prst="rect">
            <a:avLst/>
          </a:prstGeom>
          <a:solidFill>
            <a:schemeClr val="accent2"/>
          </a:solidFill>
        </p:spPr>
        <p:txBody>
          <a:bodyPr wrap="none" rtlCol="0">
            <a:spAutoFit/>
          </a:bodyPr>
          <a:lstStyle/>
          <a:p>
            <a:pPr algn="r"/>
            <a:r>
              <a:rPr lang="en-US" sz="1800" i="1" dirty="0">
                <a:solidFill>
                  <a:schemeClr val="bg2"/>
                </a:solidFill>
                <a:latin typeface="Consolas" panose="020B0609020204030204" pitchFamily="49" charset="0"/>
                <a:cs typeface="Consolas" panose="020B0609020204030204" pitchFamily="49" charset="0"/>
              </a:rPr>
              <a:t>REG[</a:t>
            </a:r>
            <a:r>
              <a:rPr lang="en-US" sz="1800" i="1" dirty="0" err="1">
                <a:solidFill>
                  <a:schemeClr val="bg2"/>
                </a:solidFill>
                <a:latin typeface="Consolas" panose="020B0609020204030204" pitchFamily="49" charset="0"/>
                <a:cs typeface="Consolas" panose="020B0609020204030204" pitchFamily="49" charset="0"/>
              </a:rPr>
              <a:t>rs</a:t>
            </a:r>
            <a:r>
              <a:rPr lang="en-US" sz="1800" i="1" dirty="0">
                <a:solidFill>
                  <a:schemeClr val="bg2"/>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82840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45"/>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16"/>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2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p:bldP spid="22" grpId="0"/>
      <p:bldP spid="25" grpId="0"/>
      <p:bldP spid="46" grpId="0"/>
      <p:bldP spid="47" grpId="0"/>
      <p:bldP spid="48" grpId="0"/>
      <p:bldP spid="50" grpId="0"/>
      <p:bldP spid="23" grpId="0" animBg="1"/>
      <p:bldP spid="23"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41FC5-E01B-9C48-8EF7-09B6706B07A9}"/>
              </a:ext>
            </a:extLst>
          </p:cNvPr>
          <p:cNvSpPr>
            <a:spLocks noGrp="1"/>
          </p:cNvSpPr>
          <p:nvPr>
            <p:ph type="title"/>
          </p:nvPr>
        </p:nvSpPr>
        <p:spPr/>
        <p:txBody>
          <a:bodyPr/>
          <a:lstStyle/>
          <a:p>
            <a:r>
              <a:rPr lang="en-US" dirty="0"/>
              <a:t>One at a time, now</a:t>
            </a:r>
          </a:p>
        </p:txBody>
      </p:sp>
      <p:sp>
        <p:nvSpPr>
          <p:cNvPr id="3" name="Content Placeholder 2">
            <a:extLst>
              <a:ext uri="{FF2B5EF4-FFF2-40B4-BE49-F238E27FC236}">
                <a16:creationId xmlns:a16="http://schemas.microsoft.com/office/drawing/2014/main" id="{E7EFD7B1-0146-5947-9418-F703C05260DA}"/>
              </a:ext>
            </a:extLst>
          </p:cNvPr>
          <p:cNvSpPr>
            <a:spLocks noGrp="1"/>
          </p:cNvSpPr>
          <p:nvPr>
            <p:ph idx="1"/>
          </p:nvPr>
        </p:nvSpPr>
        <p:spPr/>
        <p:txBody>
          <a:bodyPr/>
          <a:lstStyle/>
          <a:p>
            <a:r>
              <a:rPr lang="en-US" dirty="0"/>
              <a:t>in the register file, we added a second MUX to read another register.</a:t>
            </a:r>
          </a:p>
          <a:p>
            <a:r>
              <a:rPr lang="en-US" b="1" dirty="0"/>
              <a:t>unfortunately, this technique doesn’t scale.</a:t>
            </a:r>
            <a:r>
              <a:rPr lang="en-US" dirty="0"/>
              <a:t> </a:t>
            </a:r>
          </a:p>
          <a:p>
            <a:pPr lvl="1"/>
            <a:r>
              <a:rPr lang="en-US" dirty="0"/>
              <a:t>the register file only has a few dozen locations to choose from.</a:t>
            </a:r>
          </a:p>
          <a:p>
            <a:pPr lvl="1"/>
            <a:r>
              <a:rPr lang="en-US" dirty="0"/>
              <a:t>the memory has </a:t>
            </a:r>
            <a:r>
              <a:rPr lang="en-US" i="1" dirty="0"/>
              <a:t>billions of locations.</a:t>
            </a:r>
          </a:p>
          <a:p>
            <a:r>
              <a:rPr lang="en-US" dirty="0"/>
              <a:t>the way that individual values in memory are selected is too complicated to explain here, but the important consequence is:</a:t>
            </a:r>
          </a:p>
          <a:p>
            <a:pPr lvl="1"/>
            <a:r>
              <a:rPr lang="en-US" b="1" dirty="0">
                <a:solidFill>
                  <a:srgbClr val="FF0000"/>
                </a:solidFill>
              </a:rPr>
              <a:t>you can only access one address in memory per clock cycle.</a:t>
            </a:r>
          </a:p>
          <a:p>
            <a:pPr lvl="1"/>
            <a:r>
              <a:rPr lang="en-US" dirty="0"/>
              <a:t>if you want to access a value at another address, </a:t>
            </a:r>
            <a:r>
              <a:rPr lang="en-US" b="1" dirty="0"/>
              <a:t>you must wait until the next clock cycle.</a:t>
            </a:r>
          </a:p>
          <a:p>
            <a:r>
              <a:rPr lang="en-US" dirty="0"/>
              <a:t>but we don’t need to do two memory accesses per cycle, </a:t>
            </a:r>
            <a:r>
              <a:rPr lang="en-US" dirty="0" err="1"/>
              <a:t>riiiiiiiight</a:t>
            </a:r>
            <a:r>
              <a:rPr lang="en-US" dirty="0"/>
              <a:t>?</a:t>
            </a:r>
          </a:p>
          <a:p>
            <a:pPr lvl="1"/>
            <a:r>
              <a:rPr lang="en-US" dirty="0" err="1"/>
              <a:t>hahaha</a:t>
            </a:r>
            <a:r>
              <a:rPr lang="en-US" dirty="0"/>
              <a:t> </a:t>
            </a:r>
            <a:r>
              <a:rPr lang="en-US" dirty="0" err="1"/>
              <a:t>hahahahaha</a:t>
            </a:r>
            <a:r>
              <a:rPr lang="en-US" dirty="0"/>
              <a:t> what about </a:t>
            </a:r>
            <a:r>
              <a:rPr lang="en-US" b="1" dirty="0" err="1">
                <a:solidFill>
                  <a:srgbClr val="FF0000"/>
                </a:solidFill>
                <a:latin typeface="Consolas" panose="020B0609020204030204" pitchFamily="49" charset="0"/>
                <a:cs typeface="Consolas" panose="020B0609020204030204" pitchFamily="49" charset="0"/>
              </a:rPr>
              <a:t>lw</a:t>
            </a:r>
            <a:r>
              <a:rPr lang="en-US" dirty="0"/>
              <a:t> and </a:t>
            </a:r>
            <a:r>
              <a:rPr lang="en-US" b="1" dirty="0" err="1">
                <a:solidFill>
                  <a:srgbClr val="FF0000"/>
                </a:solidFill>
                <a:latin typeface="Consolas" panose="020B0609020204030204" pitchFamily="49" charset="0"/>
                <a:cs typeface="Consolas" panose="020B0609020204030204" pitchFamily="49" charset="0"/>
              </a:rPr>
              <a:t>sw</a:t>
            </a:r>
            <a:endParaRPr lang="en-US" b="1" dirty="0">
              <a:solidFill>
                <a:srgbClr val="FF0000"/>
              </a:solidFill>
              <a:latin typeface="Consolas" panose="020B0609020204030204" pitchFamily="49" charset="0"/>
              <a:cs typeface="Consolas" panose="020B0609020204030204" pitchFamily="49" charset="0"/>
            </a:endParaRPr>
          </a:p>
        </p:txBody>
      </p:sp>
      <p:sp>
        <p:nvSpPr>
          <p:cNvPr id="4" name="Footer Placeholder 3">
            <a:extLst>
              <a:ext uri="{FF2B5EF4-FFF2-40B4-BE49-F238E27FC236}">
                <a16:creationId xmlns:a16="http://schemas.microsoft.com/office/drawing/2014/main" id="{10590780-4E03-F04A-9FDA-3C96CEABF124}"/>
              </a:ext>
            </a:extLst>
          </p:cNvPr>
          <p:cNvSpPr>
            <a:spLocks noGrp="1"/>
          </p:cNvSpPr>
          <p:nvPr>
            <p:ph type="ftr" sz="quarter" idx="11"/>
          </p:nvPr>
        </p:nvSpPr>
        <p:spPr/>
        <p:txBody>
          <a:bodyPr/>
          <a:lstStyle/>
          <a:p>
            <a:r>
              <a:rPr lang="is-IS"/>
              <a:t>CS447</a:t>
            </a:r>
            <a:endParaRPr lang="en-US" dirty="0"/>
          </a:p>
        </p:txBody>
      </p:sp>
      <p:sp>
        <p:nvSpPr>
          <p:cNvPr id="5" name="Slide Number Placeholder 4">
            <a:extLst>
              <a:ext uri="{FF2B5EF4-FFF2-40B4-BE49-F238E27FC236}">
                <a16:creationId xmlns:a16="http://schemas.microsoft.com/office/drawing/2014/main" id="{B24DDF22-3638-9F41-BD70-ECCB9B6AC7AF}"/>
              </a:ext>
            </a:extLst>
          </p:cNvPr>
          <p:cNvSpPr>
            <a:spLocks noGrp="1"/>
          </p:cNvSpPr>
          <p:nvPr>
            <p:ph type="sldNum" sz="quarter" idx="12"/>
          </p:nvPr>
        </p:nvSpPr>
        <p:spPr/>
        <p:txBody>
          <a:bodyPr/>
          <a:lstStyle/>
          <a:p>
            <a:fld id="{3552B95B-556F-44BD-91A5-D80C1B9E2BB3}" type="slidenum">
              <a:rPr lang="en-US" smtClean="0"/>
              <a:pPr/>
              <a:t>22</a:t>
            </a:fld>
            <a:endParaRPr lang="en-US"/>
          </a:p>
        </p:txBody>
      </p:sp>
    </p:spTree>
    <p:extLst>
      <p:ext uri="{BB962C8B-B14F-4D97-AF65-F5344CB8AC3E}">
        <p14:creationId xmlns:p14="http://schemas.microsoft.com/office/powerpoint/2010/main" val="203044599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3AFC3-59DD-AC49-B42E-76B76656B041}"/>
              </a:ext>
            </a:extLst>
          </p:cNvPr>
          <p:cNvSpPr>
            <a:spLocks noGrp="1"/>
          </p:cNvSpPr>
          <p:nvPr>
            <p:ph type="title"/>
          </p:nvPr>
        </p:nvSpPr>
        <p:spPr/>
        <p:txBody>
          <a:bodyPr/>
          <a:lstStyle/>
          <a:p>
            <a:r>
              <a:rPr lang="en-US" dirty="0"/>
              <a:t>Fetch, decode, execute</a:t>
            </a:r>
          </a:p>
        </p:txBody>
      </p:sp>
      <p:sp>
        <p:nvSpPr>
          <p:cNvPr id="3" name="Content Placeholder 2">
            <a:extLst>
              <a:ext uri="{FF2B5EF4-FFF2-40B4-BE49-F238E27FC236}">
                <a16:creationId xmlns:a16="http://schemas.microsoft.com/office/drawing/2014/main" id="{C86FBF63-25C9-F04D-ADF2-815E5C8CBBFE}"/>
              </a:ext>
            </a:extLst>
          </p:cNvPr>
          <p:cNvSpPr>
            <a:spLocks noGrp="1"/>
          </p:cNvSpPr>
          <p:nvPr>
            <p:ph idx="1"/>
          </p:nvPr>
        </p:nvSpPr>
        <p:spPr>
          <a:xfrm>
            <a:off x="152400" y="495301"/>
            <a:ext cx="8991600" cy="813003"/>
          </a:xfrm>
        </p:spPr>
        <p:txBody>
          <a:bodyPr>
            <a:normAutofit/>
          </a:bodyPr>
          <a:lstStyle/>
          <a:p>
            <a:r>
              <a:rPr lang="en-US" dirty="0"/>
              <a:t>remember that </a:t>
            </a:r>
            <a:r>
              <a:rPr lang="en-US" b="1" dirty="0"/>
              <a:t>every instruction </a:t>
            </a:r>
            <a:r>
              <a:rPr lang="en-US" b="1" dirty="0">
                <a:solidFill>
                  <a:srgbClr val="FF0000"/>
                </a:solidFill>
              </a:rPr>
              <a:t>must be fetched from memory</a:t>
            </a:r>
            <a:r>
              <a:rPr lang="en-US" b="1" dirty="0"/>
              <a:t> before we can execute it!</a:t>
            </a:r>
            <a:endParaRPr lang="en-US" dirty="0"/>
          </a:p>
        </p:txBody>
      </p:sp>
      <p:sp>
        <p:nvSpPr>
          <p:cNvPr id="4" name="Footer Placeholder 3">
            <a:extLst>
              <a:ext uri="{FF2B5EF4-FFF2-40B4-BE49-F238E27FC236}">
                <a16:creationId xmlns:a16="http://schemas.microsoft.com/office/drawing/2014/main" id="{D5BC3D5C-9060-2747-B2C3-09E7E02D82DA}"/>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CFB2B012-98E3-4D43-B240-7E0379CB07C3}"/>
              </a:ext>
            </a:extLst>
          </p:cNvPr>
          <p:cNvSpPr>
            <a:spLocks noGrp="1"/>
          </p:cNvSpPr>
          <p:nvPr>
            <p:ph type="sldNum" sz="quarter" idx="12"/>
          </p:nvPr>
        </p:nvSpPr>
        <p:spPr/>
        <p:txBody>
          <a:bodyPr/>
          <a:lstStyle/>
          <a:p>
            <a:fld id="{3552B95B-556F-44BD-91A5-D80C1B9E2BB3}" type="slidenum">
              <a:rPr lang="en-US" smtClean="0"/>
              <a:pPr/>
              <a:t>23</a:t>
            </a:fld>
            <a:endParaRPr lang="en-US"/>
          </a:p>
        </p:txBody>
      </p:sp>
      <p:sp>
        <p:nvSpPr>
          <p:cNvPr id="6" name="TextBox 5">
            <a:extLst>
              <a:ext uri="{FF2B5EF4-FFF2-40B4-BE49-F238E27FC236}">
                <a16:creationId xmlns:a16="http://schemas.microsoft.com/office/drawing/2014/main" id="{F91B3C29-65BB-7A4F-BA7F-66445A619AF1}"/>
              </a:ext>
            </a:extLst>
          </p:cNvPr>
          <p:cNvSpPr txBox="1"/>
          <p:nvPr/>
        </p:nvSpPr>
        <p:spPr>
          <a:xfrm>
            <a:off x="6858000" y="1485900"/>
            <a:ext cx="1883849" cy="461665"/>
          </a:xfrm>
          <a:prstGeom prst="rect">
            <a:avLst/>
          </a:prstGeom>
          <a:noFill/>
        </p:spPr>
        <p:txBody>
          <a:bodyPr wrap="none" rtlCol="0">
            <a:spAutoFit/>
          </a:bodyPr>
          <a:lstStyle/>
          <a:p>
            <a:r>
              <a:rPr lang="en-US" sz="2400" b="1" dirty="0" err="1">
                <a:solidFill>
                  <a:srgbClr val="FF0000"/>
                </a:solidFill>
                <a:latin typeface="Consolas" panose="020B0609020204030204" pitchFamily="49" charset="0"/>
                <a:cs typeface="Consolas" panose="020B0609020204030204" pitchFamily="49" charset="0"/>
              </a:rPr>
              <a:t>lw</a:t>
            </a:r>
            <a:r>
              <a:rPr lang="en-US" sz="2400" b="1" dirty="0">
                <a:latin typeface="Consolas" panose="020B0609020204030204" pitchFamily="49" charset="0"/>
                <a:cs typeface="Consolas" panose="020B0609020204030204" pitchFamily="49" charset="0"/>
              </a:rPr>
              <a:t> t0, </a:t>
            </a:r>
            <a:r>
              <a:rPr lang="en-US" sz="2400" b="1" dirty="0" err="1">
                <a:latin typeface="Consolas" panose="020B0609020204030204" pitchFamily="49" charset="0"/>
                <a:cs typeface="Consolas" panose="020B0609020204030204" pitchFamily="49" charset="0"/>
              </a:rPr>
              <a:t>var</a:t>
            </a:r>
            <a:endParaRPr lang="en-US" sz="2400" b="1" dirty="0">
              <a:latin typeface="Consolas" panose="020B0609020204030204" pitchFamily="49" charset="0"/>
              <a:cs typeface="Consolas" panose="020B0609020204030204" pitchFamily="49" charset="0"/>
            </a:endParaRPr>
          </a:p>
        </p:txBody>
      </p:sp>
      <p:sp>
        <p:nvSpPr>
          <p:cNvPr id="7" name="Rectangle 6">
            <a:extLst>
              <a:ext uri="{FF2B5EF4-FFF2-40B4-BE49-F238E27FC236}">
                <a16:creationId xmlns:a16="http://schemas.microsoft.com/office/drawing/2014/main" id="{0776F7A6-B949-AB41-A3BE-B07FE423C7A9}"/>
              </a:ext>
            </a:extLst>
          </p:cNvPr>
          <p:cNvSpPr/>
          <p:nvPr/>
        </p:nvSpPr>
        <p:spPr>
          <a:xfrm>
            <a:off x="6705600" y="1028700"/>
            <a:ext cx="2286000" cy="27432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b="1" dirty="0">
                <a:solidFill>
                  <a:srgbClr val="7030A0"/>
                </a:solidFill>
              </a:rPr>
              <a:t>Memory</a:t>
            </a:r>
          </a:p>
        </p:txBody>
      </p:sp>
      <p:sp>
        <p:nvSpPr>
          <p:cNvPr id="8" name="TextBox 7">
            <a:extLst>
              <a:ext uri="{FF2B5EF4-FFF2-40B4-BE49-F238E27FC236}">
                <a16:creationId xmlns:a16="http://schemas.microsoft.com/office/drawing/2014/main" id="{636D959D-95AF-3A45-88D2-0C3B6CC49806}"/>
              </a:ext>
            </a:extLst>
          </p:cNvPr>
          <p:cNvSpPr txBox="1"/>
          <p:nvPr/>
        </p:nvSpPr>
        <p:spPr>
          <a:xfrm>
            <a:off x="6857999" y="3162830"/>
            <a:ext cx="694421" cy="461665"/>
          </a:xfrm>
          <a:prstGeom prst="rect">
            <a:avLst/>
          </a:prstGeom>
          <a:noFill/>
        </p:spPr>
        <p:txBody>
          <a:bodyPr wrap="none" rtlCol="0">
            <a:spAutoFit/>
          </a:bodyPr>
          <a:lstStyle/>
          <a:p>
            <a:r>
              <a:rPr lang="en-US" sz="2400" b="1" dirty="0">
                <a:solidFill>
                  <a:schemeClr val="accent3">
                    <a:lumMod val="75000"/>
                  </a:schemeClr>
                </a:solidFill>
                <a:latin typeface="Consolas" panose="020B0609020204030204" pitchFamily="49" charset="0"/>
                <a:cs typeface="Consolas" panose="020B0609020204030204" pitchFamily="49" charset="0"/>
              </a:rPr>
              <a:t>123</a:t>
            </a:r>
          </a:p>
        </p:txBody>
      </p:sp>
      <p:sp>
        <p:nvSpPr>
          <p:cNvPr id="9" name="TextBox 8">
            <a:extLst>
              <a:ext uri="{FF2B5EF4-FFF2-40B4-BE49-F238E27FC236}">
                <a16:creationId xmlns:a16="http://schemas.microsoft.com/office/drawing/2014/main" id="{46710FE7-4FC7-434B-B0A6-8F0CF21D652E}"/>
              </a:ext>
            </a:extLst>
          </p:cNvPr>
          <p:cNvSpPr txBox="1"/>
          <p:nvPr/>
        </p:nvSpPr>
        <p:spPr>
          <a:xfrm>
            <a:off x="6857999" y="2327373"/>
            <a:ext cx="694421" cy="461665"/>
          </a:xfrm>
          <a:prstGeom prst="rect">
            <a:avLst/>
          </a:prstGeom>
          <a:noFill/>
        </p:spPr>
        <p:txBody>
          <a:bodyPr wrap="none" rtlCol="0">
            <a:spAutoFit/>
          </a:bodyPr>
          <a:lstStyle/>
          <a:p>
            <a:r>
              <a:rPr lang="en-US" sz="2400" b="1" dirty="0">
                <a:latin typeface="Consolas" panose="020B0609020204030204" pitchFamily="49" charset="0"/>
                <a:cs typeface="Consolas" panose="020B0609020204030204" pitchFamily="49" charset="0"/>
              </a:rPr>
              <a:t>...</a:t>
            </a:r>
          </a:p>
        </p:txBody>
      </p:sp>
      <p:grpSp>
        <p:nvGrpSpPr>
          <p:cNvPr id="12" name="Group 11">
            <a:extLst>
              <a:ext uri="{FF2B5EF4-FFF2-40B4-BE49-F238E27FC236}">
                <a16:creationId xmlns:a16="http://schemas.microsoft.com/office/drawing/2014/main" id="{CD79B259-D668-4B43-92B4-B5D59CA15D7E}"/>
              </a:ext>
            </a:extLst>
          </p:cNvPr>
          <p:cNvGrpSpPr/>
          <p:nvPr/>
        </p:nvGrpSpPr>
        <p:grpSpPr>
          <a:xfrm>
            <a:off x="7193664" y="3084716"/>
            <a:ext cx="1078345" cy="1157307"/>
            <a:chOff x="6720708" y="3131948"/>
            <a:chExt cx="1078345" cy="1157307"/>
          </a:xfrm>
        </p:grpSpPr>
        <p:sp>
          <p:nvSpPr>
            <p:cNvPr id="10" name="TextBox 9">
              <a:extLst>
                <a:ext uri="{FF2B5EF4-FFF2-40B4-BE49-F238E27FC236}">
                  <a16:creationId xmlns:a16="http://schemas.microsoft.com/office/drawing/2014/main" id="{2BC51199-DD6F-5D4E-B5BC-2E3735D4C2E7}"/>
                </a:ext>
              </a:extLst>
            </p:cNvPr>
            <p:cNvSpPr txBox="1"/>
            <p:nvPr/>
          </p:nvSpPr>
          <p:spPr>
            <a:xfrm>
              <a:off x="7191194" y="3889145"/>
              <a:ext cx="607859" cy="400110"/>
            </a:xfrm>
            <a:prstGeom prst="rect">
              <a:avLst/>
            </a:prstGeom>
            <a:noFill/>
          </p:spPr>
          <p:txBody>
            <a:bodyPr wrap="none" rtlCol="0">
              <a:spAutoFit/>
            </a:bodyPr>
            <a:lstStyle/>
            <a:p>
              <a:r>
                <a:rPr lang="en-US" sz="2000" b="1" dirty="0" err="1">
                  <a:latin typeface="Consolas" panose="020B0609020204030204" pitchFamily="49" charset="0"/>
                  <a:cs typeface="Consolas" panose="020B0609020204030204" pitchFamily="49" charset="0"/>
                </a:rPr>
                <a:t>var</a:t>
              </a:r>
              <a:endParaRPr lang="en-US" sz="2000" b="1" dirty="0">
                <a:latin typeface="Consolas" panose="020B0609020204030204" pitchFamily="49" charset="0"/>
                <a:cs typeface="Consolas" panose="020B0609020204030204" pitchFamily="49" charset="0"/>
              </a:endParaRPr>
            </a:p>
          </p:txBody>
        </p:sp>
        <p:sp>
          <p:nvSpPr>
            <p:cNvPr id="11" name="Arc 10">
              <a:extLst>
                <a:ext uri="{FF2B5EF4-FFF2-40B4-BE49-F238E27FC236}">
                  <a16:creationId xmlns:a16="http://schemas.microsoft.com/office/drawing/2014/main" id="{F4466E45-B215-9344-A3FA-D3F76D282D61}"/>
                </a:ext>
              </a:extLst>
            </p:cNvPr>
            <p:cNvSpPr/>
            <p:nvPr/>
          </p:nvSpPr>
          <p:spPr>
            <a:xfrm rot="10800000">
              <a:off x="6720708" y="3131948"/>
              <a:ext cx="878869" cy="973305"/>
            </a:xfrm>
            <a:prstGeom prst="arc">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 name="TextBox 12">
            <a:extLst>
              <a:ext uri="{FF2B5EF4-FFF2-40B4-BE49-F238E27FC236}">
                <a16:creationId xmlns:a16="http://schemas.microsoft.com/office/drawing/2014/main" id="{4592CAD8-80B8-B34A-833B-3E584B2D0AAA}"/>
              </a:ext>
            </a:extLst>
          </p:cNvPr>
          <p:cNvSpPr txBox="1"/>
          <p:nvPr/>
        </p:nvSpPr>
        <p:spPr>
          <a:xfrm>
            <a:off x="762000" y="1386800"/>
            <a:ext cx="4248706" cy="769441"/>
          </a:xfrm>
          <a:prstGeom prst="rect">
            <a:avLst/>
          </a:prstGeom>
          <a:noFill/>
        </p:spPr>
        <p:txBody>
          <a:bodyPr wrap="square" rtlCol="0">
            <a:spAutoFit/>
          </a:bodyPr>
          <a:lstStyle/>
          <a:p>
            <a:pPr algn="ctr"/>
            <a:r>
              <a:rPr lang="en-US" sz="2200" dirty="0"/>
              <a:t>for a load, we do </a:t>
            </a:r>
            <a:r>
              <a:rPr lang="en-US" sz="2200" b="1" dirty="0"/>
              <a:t>one access </a:t>
            </a:r>
            <a:r>
              <a:rPr lang="en-US" sz="2200" dirty="0"/>
              <a:t>to </a:t>
            </a:r>
            <a:r>
              <a:rPr lang="en-US" sz="2200" b="1" dirty="0"/>
              <a:t>fetch the instruction…</a:t>
            </a:r>
            <a:endParaRPr lang="en-US" sz="2200" dirty="0"/>
          </a:p>
        </p:txBody>
      </p:sp>
      <p:grpSp>
        <p:nvGrpSpPr>
          <p:cNvPr id="15" name="Group 14">
            <a:extLst>
              <a:ext uri="{FF2B5EF4-FFF2-40B4-BE49-F238E27FC236}">
                <a16:creationId xmlns:a16="http://schemas.microsoft.com/office/drawing/2014/main" id="{1BE9A8F0-07C4-624E-8F5F-6E9BDFBF68F5}"/>
              </a:ext>
            </a:extLst>
          </p:cNvPr>
          <p:cNvGrpSpPr/>
          <p:nvPr/>
        </p:nvGrpSpPr>
        <p:grpSpPr>
          <a:xfrm>
            <a:off x="4304170" y="2576252"/>
            <a:ext cx="2095958" cy="1626010"/>
            <a:chOff x="341795" y="1409700"/>
            <a:chExt cx="2553805" cy="1981200"/>
          </a:xfrm>
        </p:grpSpPr>
        <p:sp>
          <p:nvSpPr>
            <p:cNvPr id="17" name="Rectangle 16">
              <a:extLst>
                <a:ext uri="{FF2B5EF4-FFF2-40B4-BE49-F238E27FC236}">
                  <a16:creationId xmlns:a16="http://schemas.microsoft.com/office/drawing/2014/main" id="{71DFF823-C81B-A249-A38C-70E8AE6C7177}"/>
                </a:ext>
              </a:extLst>
            </p:cNvPr>
            <p:cNvSpPr/>
            <p:nvPr/>
          </p:nvSpPr>
          <p:spPr>
            <a:xfrm>
              <a:off x="341795" y="1409700"/>
              <a:ext cx="1029805" cy="1981200"/>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b="1" dirty="0">
                  <a:solidFill>
                    <a:schemeClr val="bg1"/>
                  </a:solidFill>
                </a:rPr>
                <a:t>Control</a:t>
              </a:r>
              <a:endParaRPr lang="en-US" sz="1100" b="1" dirty="0">
                <a:solidFill>
                  <a:schemeClr val="bg1"/>
                </a:solidFill>
              </a:endParaRPr>
            </a:p>
          </p:txBody>
        </p:sp>
        <p:sp>
          <p:nvSpPr>
            <p:cNvPr id="18" name="Rectangle 17">
              <a:extLst>
                <a:ext uri="{FF2B5EF4-FFF2-40B4-BE49-F238E27FC236}">
                  <a16:creationId xmlns:a16="http://schemas.microsoft.com/office/drawing/2014/main" id="{14786C37-9720-134F-A7B6-7D2830FC0730}"/>
                </a:ext>
              </a:extLst>
            </p:cNvPr>
            <p:cNvSpPr/>
            <p:nvPr/>
          </p:nvSpPr>
          <p:spPr>
            <a:xfrm>
              <a:off x="1371600" y="1409700"/>
              <a:ext cx="1524000" cy="9906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b"/>
            <a:lstStyle/>
            <a:p>
              <a:pPr algn="ctr"/>
              <a:r>
                <a:rPr lang="en-US" sz="1400" b="1" dirty="0">
                  <a:solidFill>
                    <a:schemeClr val="bg1"/>
                  </a:solidFill>
                </a:rPr>
                <a:t>Registers</a:t>
              </a:r>
              <a:endParaRPr lang="en-US" sz="1100" b="1" dirty="0">
                <a:solidFill>
                  <a:schemeClr val="bg1"/>
                </a:solidFill>
              </a:endParaRPr>
            </a:p>
          </p:txBody>
        </p:sp>
        <p:sp>
          <p:nvSpPr>
            <p:cNvPr id="19" name="Rectangle 18">
              <a:extLst>
                <a:ext uri="{FF2B5EF4-FFF2-40B4-BE49-F238E27FC236}">
                  <a16:creationId xmlns:a16="http://schemas.microsoft.com/office/drawing/2014/main" id="{211D7214-05D5-264E-A49F-C6D622A89EB3}"/>
                </a:ext>
              </a:extLst>
            </p:cNvPr>
            <p:cNvSpPr/>
            <p:nvPr/>
          </p:nvSpPr>
          <p:spPr>
            <a:xfrm>
              <a:off x="1371600" y="2400300"/>
              <a:ext cx="1524000" cy="990600"/>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pPr algn="ctr"/>
              <a:r>
                <a:rPr lang="en-US" sz="1400" b="1" dirty="0">
                  <a:solidFill>
                    <a:schemeClr val="bg1"/>
                  </a:solidFill>
                </a:rPr>
                <a:t>ALU</a:t>
              </a:r>
            </a:p>
          </p:txBody>
        </p:sp>
      </p:grpSp>
      <p:cxnSp>
        <p:nvCxnSpPr>
          <p:cNvPr id="20" name="Shape 304">
            <a:extLst>
              <a:ext uri="{FF2B5EF4-FFF2-40B4-BE49-F238E27FC236}">
                <a16:creationId xmlns:a16="http://schemas.microsoft.com/office/drawing/2014/main" id="{89B06C40-0058-294E-BE19-9F53F097A688}"/>
              </a:ext>
            </a:extLst>
          </p:cNvPr>
          <p:cNvCxnSpPr>
            <a:cxnSpLocks/>
            <a:stCxn id="6" idx="1"/>
            <a:endCxn id="17" idx="0"/>
          </p:cNvCxnSpPr>
          <p:nvPr/>
        </p:nvCxnSpPr>
        <p:spPr>
          <a:xfrm rot="10800000" flipV="1">
            <a:off x="4726762" y="1716732"/>
            <a:ext cx="2131239" cy="859519"/>
          </a:xfrm>
          <a:prstGeom prst="curvedConnector2">
            <a:avLst/>
          </a:prstGeom>
          <a:noFill/>
          <a:ln w="38100" cap="flat" cmpd="sng">
            <a:solidFill>
              <a:schemeClr val="tx1"/>
            </a:solidFill>
            <a:prstDash val="solid"/>
            <a:round/>
            <a:headEnd type="none" w="lg" len="lg"/>
            <a:tailEnd type="triangle" w="lg" len="lg"/>
          </a:ln>
        </p:spPr>
      </p:cxnSp>
      <p:sp>
        <p:nvSpPr>
          <p:cNvPr id="24" name="TextBox 23">
            <a:extLst>
              <a:ext uri="{FF2B5EF4-FFF2-40B4-BE49-F238E27FC236}">
                <a16:creationId xmlns:a16="http://schemas.microsoft.com/office/drawing/2014/main" id="{B95701D6-FD06-C047-98E7-F65885DB2958}"/>
              </a:ext>
            </a:extLst>
          </p:cNvPr>
          <p:cNvSpPr txBox="1"/>
          <p:nvPr/>
        </p:nvSpPr>
        <p:spPr>
          <a:xfrm>
            <a:off x="388870" y="2264455"/>
            <a:ext cx="3442541" cy="769441"/>
          </a:xfrm>
          <a:prstGeom prst="rect">
            <a:avLst/>
          </a:prstGeom>
          <a:noFill/>
        </p:spPr>
        <p:txBody>
          <a:bodyPr wrap="square" rtlCol="0">
            <a:spAutoFit/>
          </a:bodyPr>
          <a:lstStyle/>
          <a:p>
            <a:pPr algn="ctr"/>
            <a:r>
              <a:rPr lang="en-US" sz="2200" dirty="0"/>
              <a:t>…and a </a:t>
            </a:r>
            <a:r>
              <a:rPr lang="en-US" sz="2200" b="1" dirty="0"/>
              <a:t>second access </a:t>
            </a:r>
            <a:r>
              <a:rPr lang="en-US" sz="2200" dirty="0"/>
              <a:t>to actually load the value!</a:t>
            </a:r>
          </a:p>
        </p:txBody>
      </p:sp>
      <p:cxnSp>
        <p:nvCxnSpPr>
          <p:cNvPr id="25" name="Shape 304">
            <a:extLst>
              <a:ext uri="{FF2B5EF4-FFF2-40B4-BE49-F238E27FC236}">
                <a16:creationId xmlns:a16="http://schemas.microsoft.com/office/drawing/2014/main" id="{DCDEEA92-1129-9744-BF58-CEC08AE03A86}"/>
              </a:ext>
            </a:extLst>
          </p:cNvPr>
          <p:cNvCxnSpPr>
            <a:cxnSpLocks/>
            <a:stCxn id="8" idx="0"/>
            <a:endCxn id="18" idx="3"/>
          </p:cNvCxnSpPr>
          <p:nvPr/>
        </p:nvCxnSpPr>
        <p:spPr>
          <a:xfrm rot="16200000" flipV="1">
            <a:off x="6712632" y="2670252"/>
            <a:ext cx="180075" cy="805082"/>
          </a:xfrm>
          <a:prstGeom prst="curvedConnector2">
            <a:avLst/>
          </a:prstGeom>
          <a:noFill/>
          <a:ln w="38100" cap="flat" cmpd="sng">
            <a:solidFill>
              <a:schemeClr val="tx1"/>
            </a:solidFill>
            <a:prstDash val="solid"/>
            <a:round/>
            <a:headEnd type="none" w="lg" len="lg"/>
            <a:tailEnd type="triangle" w="lg" len="lg"/>
          </a:ln>
        </p:spPr>
      </p:cxnSp>
      <p:sp>
        <p:nvSpPr>
          <p:cNvPr id="30" name="TextBox 29">
            <a:extLst>
              <a:ext uri="{FF2B5EF4-FFF2-40B4-BE49-F238E27FC236}">
                <a16:creationId xmlns:a16="http://schemas.microsoft.com/office/drawing/2014/main" id="{B330FC06-7A65-8C46-B592-F58B6AF6646A}"/>
              </a:ext>
            </a:extLst>
          </p:cNvPr>
          <p:cNvSpPr txBox="1"/>
          <p:nvPr/>
        </p:nvSpPr>
        <p:spPr>
          <a:xfrm>
            <a:off x="234429" y="3217902"/>
            <a:ext cx="3943459" cy="1107996"/>
          </a:xfrm>
          <a:prstGeom prst="rect">
            <a:avLst/>
          </a:prstGeom>
          <a:noFill/>
        </p:spPr>
        <p:txBody>
          <a:bodyPr wrap="square" rtlCol="0">
            <a:spAutoFit/>
          </a:bodyPr>
          <a:lstStyle/>
          <a:p>
            <a:pPr algn="ctr"/>
            <a:r>
              <a:rPr lang="en-US" sz="2200" dirty="0"/>
              <a:t>so this instruction is </a:t>
            </a:r>
            <a:r>
              <a:rPr lang="en-US" sz="2200" b="1" dirty="0">
                <a:solidFill>
                  <a:srgbClr val="FF0000"/>
                </a:solidFill>
              </a:rPr>
              <a:t>impossible to implement </a:t>
            </a:r>
            <a:r>
              <a:rPr lang="en-US" sz="2200" dirty="0">
                <a:solidFill>
                  <a:srgbClr val="FF0000"/>
                </a:solidFill>
              </a:rPr>
              <a:t>in </a:t>
            </a:r>
            <a:r>
              <a:rPr lang="en-US" sz="2200" b="1" dirty="0">
                <a:solidFill>
                  <a:srgbClr val="FF0000"/>
                </a:solidFill>
              </a:rPr>
              <a:t>one cycle </a:t>
            </a:r>
            <a:r>
              <a:rPr lang="en-US" sz="2200" dirty="0">
                <a:solidFill>
                  <a:srgbClr val="FF0000"/>
                </a:solidFill>
              </a:rPr>
              <a:t>with </a:t>
            </a:r>
            <a:r>
              <a:rPr lang="en-US" sz="2200" b="1" dirty="0">
                <a:solidFill>
                  <a:srgbClr val="FF0000"/>
                </a:solidFill>
              </a:rPr>
              <a:t>one memory.</a:t>
            </a:r>
            <a:endParaRPr lang="en-US" sz="2200" dirty="0">
              <a:solidFill>
                <a:srgbClr val="FF0000"/>
              </a:solidFill>
            </a:endParaRPr>
          </a:p>
        </p:txBody>
      </p:sp>
    </p:spTree>
    <p:extLst>
      <p:ext uri="{BB962C8B-B14F-4D97-AF65-F5344CB8AC3E}">
        <p14:creationId xmlns:p14="http://schemas.microsoft.com/office/powerpoint/2010/main" val="42294355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p:bldP spid="13" grpId="0"/>
      <p:bldP spid="24" grpId="0"/>
      <p:bldP spid="3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691FA-9E07-7943-B013-9E6B09518B75}"/>
              </a:ext>
            </a:extLst>
          </p:cNvPr>
          <p:cNvSpPr>
            <a:spLocks noGrp="1"/>
          </p:cNvSpPr>
          <p:nvPr>
            <p:ph type="title"/>
          </p:nvPr>
        </p:nvSpPr>
        <p:spPr/>
        <p:txBody>
          <a:bodyPr/>
          <a:lstStyle/>
          <a:p>
            <a:r>
              <a:rPr lang="en-US" dirty="0"/>
              <a:t>Two ways to share</a:t>
            </a:r>
          </a:p>
        </p:txBody>
      </p:sp>
      <p:sp>
        <p:nvSpPr>
          <p:cNvPr id="3" name="Content Placeholder 2">
            <a:extLst>
              <a:ext uri="{FF2B5EF4-FFF2-40B4-BE49-F238E27FC236}">
                <a16:creationId xmlns:a16="http://schemas.microsoft.com/office/drawing/2014/main" id="{8DB4DD58-6E42-9848-8F2D-972380AA288A}"/>
              </a:ext>
            </a:extLst>
          </p:cNvPr>
          <p:cNvSpPr>
            <a:spLocks noGrp="1"/>
          </p:cNvSpPr>
          <p:nvPr>
            <p:ph idx="1"/>
          </p:nvPr>
        </p:nvSpPr>
        <p:spPr>
          <a:xfrm>
            <a:off x="152400" y="495301"/>
            <a:ext cx="8991600" cy="838199"/>
          </a:xfrm>
        </p:spPr>
        <p:txBody>
          <a:bodyPr/>
          <a:lstStyle/>
          <a:p>
            <a:r>
              <a:rPr lang="en-US" b="1" dirty="0"/>
              <a:t>a very general rule: </a:t>
            </a:r>
            <a:r>
              <a:rPr lang="en-US" dirty="0"/>
              <a:t>if you have </a:t>
            </a:r>
            <a:r>
              <a:rPr lang="en-US" i="1" dirty="0"/>
              <a:t>one kind of resource, </a:t>
            </a:r>
            <a:r>
              <a:rPr lang="en-US" dirty="0"/>
              <a:t>and you want </a:t>
            </a:r>
            <a:r>
              <a:rPr lang="en-US" i="1" dirty="0"/>
              <a:t>two users to use it, </a:t>
            </a:r>
            <a:r>
              <a:rPr lang="en-US" dirty="0"/>
              <a:t>you have two options:</a:t>
            </a:r>
          </a:p>
        </p:txBody>
      </p:sp>
      <p:sp>
        <p:nvSpPr>
          <p:cNvPr id="4" name="Footer Placeholder 3">
            <a:extLst>
              <a:ext uri="{FF2B5EF4-FFF2-40B4-BE49-F238E27FC236}">
                <a16:creationId xmlns:a16="http://schemas.microsoft.com/office/drawing/2014/main" id="{39CFEE4F-02BB-1248-8E5B-B97CE3DDBB43}"/>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484018EE-B01B-A24C-9107-4DB283393847}"/>
              </a:ext>
            </a:extLst>
          </p:cNvPr>
          <p:cNvSpPr>
            <a:spLocks noGrp="1"/>
          </p:cNvSpPr>
          <p:nvPr>
            <p:ph type="sldNum" sz="quarter" idx="12"/>
          </p:nvPr>
        </p:nvSpPr>
        <p:spPr/>
        <p:txBody>
          <a:bodyPr/>
          <a:lstStyle/>
          <a:p>
            <a:fld id="{3552B95B-556F-44BD-91A5-D80C1B9E2BB3}" type="slidenum">
              <a:rPr lang="en-US" smtClean="0"/>
              <a:pPr/>
              <a:t>24</a:t>
            </a:fld>
            <a:endParaRPr lang="en-US"/>
          </a:p>
        </p:txBody>
      </p:sp>
      <p:pic>
        <p:nvPicPr>
          <p:cNvPr id="6" name="Picture 5">
            <a:extLst>
              <a:ext uri="{FF2B5EF4-FFF2-40B4-BE49-F238E27FC236}">
                <a16:creationId xmlns:a16="http://schemas.microsoft.com/office/drawing/2014/main" id="{60B47005-FB11-1A49-B784-BF519C1D4577}"/>
              </a:ext>
            </a:extLst>
          </p:cNvPr>
          <p:cNvPicPr>
            <a:picLocks noChangeAspect="1"/>
          </p:cNvPicPr>
          <p:nvPr/>
        </p:nvPicPr>
        <p:blipFill>
          <a:blip r:embed="rId3"/>
          <a:stretch>
            <a:fillRect/>
          </a:stretch>
        </p:blipFill>
        <p:spPr>
          <a:xfrm>
            <a:off x="805206" y="1562100"/>
            <a:ext cx="3505200" cy="2099214"/>
          </a:xfrm>
          <a:prstGeom prst="rect">
            <a:avLst/>
          </a:prstGeom>
        </p:spPr>
      </p:pic>
      <p:sp>
        <p:nvSpPr>
          <p:cNvPr id="7" name="TextBox 6">
            <a:extLst>
              <a:ext uri="{FF2B5EF4-FFF2-40B4-BE49-F238E27FC236}">
                <a16:creationId xmlns:a16="http://schemas.microsoft.com/office/drawing/2014/main" id="{6A3FB5F5-6A0E-3940-A659-7D689354971D}"/>
              </a:ext>
            </a:extLst>
          </p:cNvPr>
          <p:cNvSpPr txBox="1"/>
          <p:nvPr/>
        </p:nvSpPr>
        <p:spPr>
          <a:xfrm>
            <a:off x="397495" y="3811988"/>
            <a:ext cx="4631706" cy="769441"/>
          </a:xfrm>
          <a:prstGeom prst="rect">
            <a:avLst/>
          </a:prstGeom>
          <a:noFill/>
        </p:spPr>
        <p:txBody>
          <a:bodyPr wrap="square" rtlCol="0">
            <a:spAutoFit/>
          </a:bodyPr>
          <a:lstStyle/>
          <a:p>
            <a:pPr algn="ctr"/>
            <a:r>
              <a:rPr lang="en-US" sz="2200" dirty="0"/>
              <a:t>make </a:t>
            </a:r>
            <a:r>
              <a:rPr lang="en-US" sz="2200" b="1" dirty="0"/>
              <a:t>two </a:t>
            </a:r>
            <a:r>
              <a:rPr lang="en-US" sz="2200" dirty="0"/>
              <a:t>instead of one, so they can use them </a:t>
            </a:r>
            <a:r>
              <a:rPr lang="en-US" sz="2200" b="1" dirty="0"/>
              <a:t>simultaneously</a:t>
            </a:r>
            <a:r>
              <a:rPr lang="en-US" sz="2200" dirty="0"/>
              <a:t>, OR…</a:t>
            </a:r>
          </a:p>
        </p:txBody>
      </p:sp>
      <p:sp>
        <p:nvSpPr>
          <p:cNvPr id="8" name="TextBox 7">
            <a:extLst>
              <a:ext uri="{FF2B5EF4-FFF2-40B4-BE49-F238E27FC236}">
                <a16:creationId xmlns:a16="http://schemas.microsoft.com/office/drawing/2014/main" id="{E243AADD-0669-AB49-A24C-B3C15F7AAA23}"/>
              </a:ext>
            </a:extLst>
          </p:cNvPr>
          <p:cNvSpPr txBox="1"/>
          <p:nvPr/>
        </p:nvSpPr>
        <p:spPr>
          <a:xfrm>
            <a:off x="4582998" y="4133037"/>
            <a:ext cx="4038600" cy="769441"/>
          </a:xfrm>
          <a:prstGeom prst="rect">
            <a:avLst/>
          </a:prstGeom>
          <a:noFill/>
        </p:spPr>
        <p:txBody>
          <a:bodyPr wrap="square" rtlCol="0">
            <a:spAutoFit/>
          </a:bodyPr>
          <a:lstStyle/>
          <a:p>
            <a:pPr algn="ctr"/>
            <a:r>
              <a:rPr lang="en-US" sz="2200" dirty="0"/>
              <a:t>make the users </a:t>
            </a:r>
            <a:r>
              <a:rPr lang="en-US" sz="2200" b="1" dirty="0"/>
              <a:t>take turns </a:t>
            </a:r>
            <a:r>
              <a:rPr lang="en-US" sz="2200" dirty="0"/>
              <a:t>using one, </a:t>
            </a:r>
            <a:r>
              <a:rPr lang="en-US" sz="2200" b="1" dirty="0"/>
              <a:t>over time.</a:t>
            </a:r>
            <a:endParaRPr lang="en-US" sz="2200" dirty="0"/>
          </a:p>
        </p:txBody>
      </p:sp>
      <p:pic>
        <p:nvPicPr>
          <p:cNvPr id="1026" name="Picture 2" descr="Holding the door open for one minute a day. - Adam Kruger - Medium">
            <a:extLst>
              <a:ext uri="{FF2B5EF4-FFF2-40B4-BE49-F238E27FC236}">
                <a16:creationId xmlns:a16="http://schemas.microsoft.com/office/drawing/2014/main" id="{FD8F1518-7C52-204B-BD9E-A3D21C0C1F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53406" y="1562100"/>
            <a:ext cx="2971800" cy="2103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5336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Von Neumann vs Harvard</a:t>
            </a:r>
          </a:p>
        </p:txBody>
      </p:sp>
      <p:sp>
        <p:nvSpPr>
          <p:cNvPr id="3" name="Content Placeholder 2"/>
          <p:cNvSpPr>
            <a:spLocks noGrp="1"/>
          </p:cNvSpPr>
          <p:nvPr>
            <p:ph idx="1"/>
          </p:nvPr>
        </p:nvSpPr>
        <p:spPr>
          <a:xfrm>
            <a:off x="152400" y="495301"/>
            <a:ext cx="8763000" cy="533399"/>
          </a:xfrm>
        </p:spPr>
        <p:txBody>
          <a:bodyPr/>
          <a:lstStyle/>
          <a:p>
            <a:r>
              <a:rPr lang="en-US" dirty="0"/>
              <a:t>one way to solve the memory problem is to have </a:t>
            </a:r>
            <a:r>
              <a:rPr lang="en-US" b="1" dirty="0"/>
              <a:t>two memories!</a:t>
            </a:r>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25</a:t>
            </a:fld>
            <a:endParaRPr lang="en-US"/>
          </a:p>
        </p:txBody>
      </p:sp>
      <p:sp>
        <p:nvSpPr>
          <p:cNvPr id="30" name="TextBox 29"/>
          <p:cNvSpPr txBox="1"/>
          <p:nvPr/>
        </p:nvSpPr>
        <p:spPr>
          <a:xfrm>
            <a:off x="189131" y="3510507"/>
            <a:ext cx="4300194" cy="430887"/>
          </a:xfrm>
          <a:prstGeom prst="rect">
            <a:avLst/>
          </a:prstGeom>
          <a:noFill/>
        </p:spPr>
        <p:txBody>
          <a:bodyPr wrap="square" rtlCol="0">
            <a:spAutoFit/>
          </a:bodyPr>
          <a:lstStyle/>
          <a:p>
            <a:pPr algn="ctr"/>
            <a:r>
              <a:rPr lang="en-US" sz="2200" dirty="0"/>
              <a:t>this is a </a:t>
            </a:r>
            <a:r>
              <a:rPr lang="en-US" sz="2200" b="1" dirty="0"/>
              <a:t>Harvard Architecture.</a:t>
            </a:r>
            <a:endParaRPr lang="en-US" sz="2200" dirty="0"/>
          </a:p>
        </p:txBody>
      </p:sp>
      <p:sp>
        <p:nvSpPr>
          <p:cNvPr id="31" name="TextBox 30"/>
          <p:cNvSpPr txBox="1"/>
          <p:nvPr/>
        </p:nvSpPr>
        <p:spPr>
          <a:xfrm>
            <a:off x="4800600" y="3510507"/>
            <a:ext cx="4191000" cy="769441"/>
          </a:xfrm>
          <a:prstGeom prst="rect">
            <a:avLst/>
          </a:prstGeom>
          <a:noFill/>
        </p:spPr>
        <p:txBody>
          <a:bodyPr wrap="square" rtlCol="0">
            <a:spAutoFit/>
          </a:bodyPr>
          <a:lstStyle/>
          <a:p>
            <a:pPr algn="ctr"/>
            <a:r>
              <a:rPr lang="en-US" sz="2200" dirty="0"/>
              <a:t>a </a:t>
            </a:r>
            <a:r>
              <a:rPr lang="en-US" sz="2200" b="1" dirty="0"/>
              <a:t>Von Neumann Architecture</a:t>
            </a:r>
            <a:r>
              <a:rPr lang="en-US" sz="2200" dirty="0"/>
              <a:t> has </a:t>
            </a:r>
            <a:r>
              <a:rPr lang="en-US" sz="2200" b="1" dirty="0"/>
              <a:t>one</a:t>
            </a:r>
            <a:r>
              <a:rPr lang="en-US" sz="2200" dirty="0"/>
              <a:t> memory.</a:t>
            </a:r>
          </a:p>
        </p:txBody>
      </p:sp>
      <p:sp>
        <p:nvSpPr>
          <p:cNvPr id="32" name="TextBox 31"/>
          <p:cNvSpPr txBox="1"/>
          <p:nvPr/>
        </p:nvSpPr>
        <p:spPr>
          <a:xfrm>
            <a:off x="355600" y="4128446"/>
            <a:ext cx="3955174" cy="523220"/>
          </a:xfrm>
          <a:prstGeom prst="rect">
            <a:avLst/>
          </a:prstGeom>
          <a:noFill/>
        </p:spPr>
        <p:txBody>
          <a:bodyPr wrap="square" rtlCol="0">
            <a:spAutoFit/>
          </a:bodyPr>
          <a:lstStyle/>
          <a:p>
            <a:pPr algn="ctr"/>
            <a:r>
              <a:rPr lang="en-US" sz="1400" dirty="0"/>
              <a:t>"Von Neumann" is </a:t>
            </a:r>
            <a:r>
              <a:rPr lang="en-US" sz="1400" b="1" dirty="0"/>
              <a:t>2 words for 1 memory</a:t>
            </a:r>
            <a:r>
              <a:rPr lang="mr-IN" sz="1400" b="1" dirty="0"/>
              <a:t>…</a:t>
            </a:r>
            <a:r>
              <a:rPr lang="en-US" sz="1400" b="1" dirty="0"/>
              <a:t> </a:t>
            </a:r>
            <a:r>
              <a:rPr lang="en-US" sz="1400" dirty="0"/>
              <a:t>"Harvard" is </a:t>
            </a:r>
            <a:r>
              <a:rPr lang="en-US" sz="1400" b="1" dirty="0"/>
              <a:t>1 word for 2 memories</a:t>
            </a:r>
            <a:r>
              <a:rPr lang="mr-IN" sz="1400" b="1" dirty="0"/>
              <a:t>…</a:t>
            </a:r>
            <a:endParaRPr lang="en-US" sz="1400" b="1" dirty="0">
              <a:latin typeface="Consolas" charset="0"/>
              <a:ea typeface="Consolas" charset="0"/>
              <a:cs typeface="Consolas" charset="0"/>
            </a:endParaRPr>
          </a:p>
        </p:txBody>
      </p:sp>
      <p:grpSp>
        <p:nvGrpSpPr>
          <p:cNvPr id="49" name="Group 48">
            <a:extLst>
              <a:ext uri="{FF2B5EF4-FFF2-40B4-BE49-F238E27FC236}">
                <a16:creationId xmlns:a16="http://schemas.microsoft.com/office/drawing/2014/main" id="{A28A1AEC-7A22-5249-B4F7-49C30A840A40}"/>
              </a:ext>
            </a:extLst>
          </p:cNvPr>
          <p:cNvGrpSpPr/>
          <p:nvPr/>
        </p:nvGrpSpPr>
        <p:grpSpPr>
          <a:xfrm>
            <a:off x="425219" y="1141372"/>
            <a:ext cx="1562561" cy="2238383"/>
            <a:chOff x="272819" y="1321264"/>
            <a:chExt cx="1562561" cy="2238383"/>
          </a:xfrm>
        </p:grpSpPr>
        <p:sp>
          <p:nvSpPr>
            <p:cNvPr id="8" name="Rectangle 7"/>
            <p:cNvSpPr/>
            <p:nvPr/>
          </p:nvSpPr>
          <p:spPr>
            <a:xfrm>
              <a:off x="272819" y="1924108"/>
              <a:ext cx="1562561" cy="1055021"/>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i="1" dirty="0"/>
                <a:t>Instruction</a:t>
              </a:r>
              <a:r>
                <a:rPr lang="en-US" sz="2000" b="1" dirty="0"/>
                <a:t> Memory</a:t>
              </a:r>
            </a:p>
          </p:txBody>
        </p:sp>
        <p:sp>
          <p:nvSpPr>
            <p:cNvPr id="9" name="Rectangle 8"/>
            <p:cNvSpPr/>
            <p:nvPr/>
          </p:nvSpPr>
          <p:spPr>
            <a:xfrm>
              <a:off x="786813" y="1321264"/>
              <a:ext cx="534573" cy="3253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PC</a:t>
              </a:r>
            </a:p>
          </p:txBody>
        </p:sp>
        <p:cxnSp>
          <p:nvCxnSpPr>
            <p:cNvPr id="20" name="Straight Arrow Connector 19"/>
            <p:cNvCxnSpPr>
              <a:cxnSpLocks/>
            </p:cNvCxnSpPr>
            <p:nvPr/>
          </p:nvCxnSpPr>
          <p:spPr>
            <a:xfrm flipH="1">
              <a:off x="1052334" y="1646656"/>
              <a:ext cx="3531" cy="2822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F86F888-46F8-8244-8F34-658F86B8FEC8}"/>
                </a:ext>
              </a:extLst>
            </p:cNvPr>
            <p:cNvCxnSpPr>
              <a:cxnSpLocks/>
            </p:cNvCxnSpPr>
            <p:nvPr/>
          </p:nvCxnSpPr>
          <p:spPr>
            <a:xfrm flipH="1">
              <a:off x="1052334" y="2981391"/>
              <a:ext cx="3531" cy="2822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1F4113A-D093-444C-8901-C12149A868CA}"/>
                </a:ext>
              </a:extLst>
            </p:cNvPr>
            <p:cNvSpPr txBox="1"/>
            <p:nvPr/>
          </p:nvSpPr>
          <p:spPr>
            <a:xfrm>
              <a:off x="349930" y="3190315"/>
              <a:ext cx="1404808" cy="369332"/>
            </a:xfrm>
            <a:prstGeom prst="rect">
              <a:avLst/>
            </a:prstGeom>
            <a:noFill/>
          </p:spPr>
          <p:txBody>
            <a:bodyPr wrap="none" rtlCol="0">
              <a:spAutoFit/>
            </a:bodyPr>
            <a:lstStyle/>
            <a:p>
              <a:pPr algn="ctr"/>
              <a:r>
                <a:rPr lang="en-US" sz="1800" i="1" dirty="0"/>
                <a:t>instructions!</a:t>
              </a:r>
            </a:p>
          </p:txBody>
        </p:sp>
      </p:grpSp>
      <p:grpSp>
        <p:nvGrpSpPr>
          <p:cNvPr id="50" name="Group 49">
            <a:extLst>
              <a:ext uri="{FF2B5EF4-FFF2-40B4-BE49-F238E27FC236}">
                <a16:creationId xmlns:a16="http://schemas.microsoft.com/office/drawing/2014/main" id="{8255EECC-5E9B-DF4F-BCF4-0A28898F58F7}"/>
              </a:ext>
            </a:extLst>
          </p:cNvPr>
          <p:cNvGrpSpPr/>
          <p:nvPr/>
        </p:nvGrpSpPr>
        <p:grpSpPr>
          <a:xfrm>
            <a:off x="2339228" y="1126406"/>
            <a:ext cx="1551968" cy="2244093"/>
            <a:chOff x="2186828" y="1306298"/>
            <a:chExt cx="1551968" cy="2244093"/>
          </a:xfrm>
        </p:grpSpPr>
        <p:sp>
          <p:nvSpPr>
            <p:cNvPr id="13" name="Rectangle 12"/>
            <p:cNvSpPr/>
            <p:nvPr/>
          </p:nvSpPr>
          <p:spPr>
            <a:xfrm>
              <a:off x="2186828" y="1924108"/>
              <a:ext cx="1551968" cy="1047252"/>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i="1" dirty="0"/>
                <a:t>Data</a:t>
              </a:r>
              <a:r>
                <a:rPr lang="en-US" sz="2000" b="1" dirty="0"/>
                <a:t> Memory</a:t>
              </a:r>
            </a:p>
          </p:txBody>
        </p:sp>
        <p:cxnSp>
          <p:nvCxnSpPr>
            <p:cNvPr id="34" name="Straight Arrow Connector 33">
              <a:extLst>
                <a:ext uri="{FF2B5EF4-FFF2-40B4-BE49-F238E27FC236}">
                  <a16:creationId xmlns:a16="http://schemas.microsoft.com/office/drawing/2014/main" id="{15D0731F-D558-814E-82EB-19BAE1BCDA48}"/>
                </a:ext>
              </a:extLst>
            </p:cNvPr>
            <p:cNvCxnSpPr>
              <a:cxnSpLocks/>
            </p:cNvCxnSpPr>
            <p:nvPr/>
          </p:nvCxnSpPr>
          <p:spPr>
            <a:xfrm flipH="1">
              <a:off x="2961047" y="1637400"/>
              <a:ext cx="3531" cy="2822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98B9B47C-D181-DC46-B5F7-101BD3013A51}"/>
                </a:ext>
              </a:extLst>
            </p:cNvPr>
            <p:cNvCxnSpPr>
              <a:cxnSpLocks/>
            </p:cNvCxnSpPr>
            <p:nvPr/>
          </p:nvCxnSpPr>
          <p:spPr>
            <a:xfrm flipH="1">
              <a:off x="2961047" y="2972135"/>
              <a:ext cx="3531" cy="2822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27257B53-9C8C-2248-ADBC-96286409C466}"/>
                </a:ext>
              </a:extLst>
            </p:cNvPr>
            <p:cNvSpPr txBox="1"/>
            <p:nvPr/>
          </p:nvSpPr>
          <p:spPr>
            <a:xfrm>
              <a:off x="2608261" y="3181059"/>
              <a:ext cx="709105" cy="369332"/>
            </a:xfrm>
            <a:prstGeom prst="rect">
              <a:avLst/>
            </a:prstGeom>
            <a:noFill/>
          </p:spPr>
          <p:txBody>
            <a:bodyPr wrap="none" rtlCol="0">
              <a:spAutoFit/>
            </a:bodyPr>
            <a:lstStyle/>
            <a:p>
              <a:pPr algn="ctr"/>
              <a:r>
                <a:rPr lang="en-US" sz="1800" i="1" dirty="0"/>
                <a:t>loads</a:t>
              </a:r>
            </a:p>
          </p:txBody>
        </p:sp>
        <p:sp>
          <p:nvSpPr>
            <p:cNvPr id="37" name="TextBox 36">
              <a:extLst>
                <a:ext uri="{FF2B5EF4-FFF2-40B4-BE49-F238E27FC236}">
                  <a16:creationId xmlns:a16="http://schemas.microsoft.com/office/drawing/2014/main" id="{AECAA271-6019-FA47-826A-62946774F5EE}"/>
                </a:ext>
              </a:extLst>
            </p:cNvPr>
            <p:cNvSpPr txBox="1"/>
            <p:nvPr/>
          </p:nvSpPr>
          <p:spPr>
            <a:xfrm>
              <a:off x="2572190" y="1306298"/>
              <a:ext cx="760657" cy="369332"/>
            </a:xfrm>
            <a:prstGeom prst="rect">
              <a:avLst/>
            </a:prstGeom>
            <a:noFill/>
          </p:spPr>
          <p:txBody>
            <a:bodyPr wrap="none" rtlCol="0">
              <a:spAutoFit/>
            </a:bodyPr>
            <a:lstStyle/>
            <a:p>
              <a:pPr algn="ctr"/>
              <a:r>
                <a:rPr lang="en-US" sz="1800" i="1" dirty="0"/>
                <a:t>stores</a:t>
              </a:r>
            </a:p>
          </p:txBody>
        </p:sp>
      </p:grpSp>
      <p:grpSp>
        <p:nvGrpSpPr>
          <p:cNvPr id="29" name="Group 28">
            <a:extLst>
              <a:ext uri="{FF2B5EF4-FFF2-40B4-BE49-F238E27FC236}">
                <a16:creationId xmlns:a16="http://schemas.microsoft.com/office/drawing/2014/main" id="{257B4EA1-BB42-354F-8F50-5991C5279093}"/>
              </a:ext>
            </a:extLst>
          </p:cNvPr>
          <p:cNvGrpSpPr/>
          <p:nvPr/>
        </p:nvGrpSpPr>
        <p:grpSpPr>
          <a:xfrm>
            <a:off x="6093745" y="1104900"/>
            <a:ext cx="1969322" cy="2265599"/>
            <a:chOff x="5941345" y="1284792"/>
            <a:chExt cx="1969322" cy="2265599"/>
          </a:xfrm>
        </p:grpSpPr>
        <p:sp>
          <p:nvSpPr>
            <p:cNvPr id="38" name="Rectangle 37">
              <a:extLst>
                <a:ext uri="{FF2B5EF4-FFF2-40B4-BE49-F238E27FC236}">
                  <a16:creationId xmlns:a16="http://schemas.microsoft.com/office/drawing/2014/main" id="{D798A8A2-4500-724A-9042-B89DD9AFA449}"/>
                </a:ext>
              </a:extLst>
            </p:cNvPr>
            <p:cNvSpPr/>
            <p:nvPr/>
          </p:nvSpPr>
          <p:spPr>
            <a:xfrm>
              <a:off x="6181188" y="1931877"/>
              <a:ext cx="1551968" cy="1047252"/>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a:t>Memory</a:t>
              </a:r>
            </a:p>
          </p:txBody>
        </p:sp>
        <p:sp>
          <p:nvSpPr>
            <p:cNvPr id="40" name="Rectangle 39">
              <a:extLst>
                <a:ext uri="{FF2B5EF4-FFF2-40B4-BE49-F238E27FC236}">
                  <a16:creationId xmlns:a16="http://schemas.microsoft.com/office/drawing/2014/main" id="{B055417A-668C-F844-82E3-5E21C7CEAEE4}"/>
                </a:ext>
              </a:extLst>
            </p:cNvPr>
            <p:cNvSpPr/>
            <p:nvPr/>
          </p:nvSpPr>
          <p:spPr>
            <a:xfrm>
              <a:off x="6372379" y="1314042"/>
              <a:ext cx="534573" cy="3253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PC</a:t>
              </a:r>
            </a:p>
          </p:txBody>
        </p:sp>
        <p:cxnSp>
          <p:nvCxnSpPr>
            <p:cNvPr id="45" name="Straight Arrow Connector 44">
              <a:extLst>
                <a:ext uri="{FF2B5EF4-FFF2-40B4-BE49-F238E27FC236}">
                  <a16:creationId xmlns:a16="http://schemas.microsoft.com/office/drawing/2014/main" id="{2D9D77CA-BAA9-8345-98AE-EB01E2701A4D}"/>
                </a:ext>
              </a:extLst>
            </p:cNvPr>
            <p:cNvCxnSpPr>
              <a:cxnSpLocks/>
            </p:cNvCxnSpPr>
            <p:nvPr/>
          </p:nvCxnSpPr>
          <p:spPr>
            <a:xfrm flipH="1">
              <a:off x="6924234" y="1637400"/>
              <a:ext cx="3531" cy="2822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3644CE6E-DB12-7749-A9EE-F5E58F29B6FB}"/>
                </a:ext>
              </a:extLst>
            </p:cNvPr>
            <p:cNvCxnSpPr>
              <a:cxnSpLocks/>
            </p:cNvCxnSpPr>
            <p:nvPr/>
          </p:nvCxnSpPr>
          <p:spPr>
            <a:xfrm flipH="1">
              <a:off x="6924234" y="2972135"/>
              <a:ext cx="3531" cy="2822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12E045BF-6A00-B54A-B409-82F691994277}"/>
                </a:ext>
              </a:extLst>
            </p:cNvPr>
            <p:cNvSpPr txBox="1"/>
            <p:nvPr/>
          </p:nvSpPr>
          <p:spPr>
            <a:xfrm>
              <a:off x="5941345" y="3181059"/>
              <a:ext cx="1969322" cy="369332"/>
            </a:xfrm>
            <a:prstGeom prst="rect">
              <a:avLst/>
            </a:prstGeom>
            <a:noFill/>
          </p:spPr>
          <p:txBody>
            <a:bodyPr wrap="none" rtlCol="0">
              <a:spAutoFit/>
            </a:bodyPr>
            <a:lstStyle/>
            <a:p>
              <a:pPr algn="ctr"/>
              <a:r>
                <a:rPr lang="en-US" sz="1800" i="1" dirty="0"/>
                <a:t>instructions, loads</a:t>
              </a:r>
            </a:p>
          </p:txBody>
        </p:sp>
        <p:sp>
          <p:nvSpPr>
            <p:cNvPr id="48" name="TextBox 47">
              <a:extLst>
                <a:ext uri="{FF2B5EF4-FFF2-40B4-BE49-F238E27FC236}">
                  <a16:creationId xmlns:a16="http://schemas.microsoft.com/office/drawing/2014/main" id="{860A6236-F983-7249-BFFE-8432A9E7270E}"/>
                </a:ext>
              </a:extLst>
            </p:cNvPr>
            <p:cNvSpPr txBox="1"/>
            <p:nvPr/>
          </p:nvSpPr>
          <p:spPr>
            <a:xfrm>
              <a:off x="6850045" y="1284792"/>
              <a:ext cx="874471" cy="369332"/>
            </a:xfrm>
            <a:prstGeom prst="rect">
              <a:avLst/>
            </a:prstGeom>
            <a:noFill/>
          </p:spPr>
          <p:txBody>
            <a:bodyPr wrap="none" rtlCol="0">
              <a:spAutoFit/>
            </a:bodyPr>
            <a:lstStyle/>
            <a:p>
              <a:pPr algn="ctr"/>
              <a:r>
                <a:rPr lang="en-US" sz="1800" i="1" dirty="0"/>
                <a:t>, stores</a:t>
              </a:r>
            </a:p>
          </p:txBody>
        </p:sp>
      </p:grpSp>
      <p:sp>
        <p:nvSpPr>
          <p:cNvPr id="51" name="TextBox 50">
            <a:extLst>
              <a:ext uri="{FF2B5EF4-FFF2-40B4-BE49-F238E27FC236}">
                <a16:creationId xmlns:a16="http://schemas.microsoft.com/office/drawing/2014/main" id="{2C462D36-0AA6-2B42-AFC1-66EF7B20D9A1}"/>
              </a:ext>
            </a:extLst>
          </p:cNvPr>
          <p:cNvSpPr txBox="1"/>
          <p:nvPr/>
        </p:nvSpPr>
        <p:spPr>
          <a:xfrm>
            <a:off x="5095441" y="4349311"/>
            <a:ext cx="3814007" cy="1107996"/>
          </a:xfrm>
          <a:prstGeom prst="rect">
            <a:avLst/>
          </a:prstGeom>
          <a:noFill/>
        </p:spPr>
        <p:txBody>
          <a:bodyPr wrap="square" rtlCol="0">
            <a:spAutoFit/>
          </a:bodyPr>
          <a:lstStyle/>
          <a:p>
            <a:pPr algn="ctr"/>
            <a:r>
              <a:rPr lang="en-US" sz="2200" dirty="0"/>
              <a:t>so how do instructions in a Von Neumann architecture “take turns?”</a:t>
            </a:r>
          </a:p>
        </p:txBody>
      </p:sp>
      <p:cxnSp>
        <p:nvCxnSpPr>
          <p:cNvPr id="53" name="Straight Connector 52">
            <a:extLst>
              <a:ext uri="{FF2B5EF4-FFF2-40B4-BE49-F238E27FC236}">
                <a16:creationId xmlns:a16="http://schemas.microsoft.com/office/drawing/2014/main" id="{47B4484A-7FE0-B347-9DB8-6B27F3A0227B}"/>
              </a:ext>
            </a:extLst>
          </p:cNvPr>
          <p:cNvCxnSpPr/>
          <p:nvPr/>
        </p:nvCxnSpPr>
        <p:spPr>
          <a:xfrm>
            <a:off x="4572000" y="1141372"/>
            <a:ext cx="0" cy="2935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4136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5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3AFC3-59DD-AC49-B42E-76B76656B041}"/>
              </a:ext>
            </a:extLst>
          </p:cNvPr>
          <p:cNvSpPr>
            <a:spLocks noGrp="1"/>
          </p:cNvSpPr>
          <p:nvPr>
            <p:ph type="title"/>
          </p:nvPr>
        </p:nvSpPr>
        <p:spPr/>
        <p:txBody>
          <a:bodyPr/>
          <a:lstStyle/>
          <a:p>
            <a:r>
              <a:rPr lang="en-US" dirty="0"/>
              <a:t>By making them take multiple cycles! </a:t>
            </a:r>
            <a:r>
              <a:rPr lang="en-US" sz="2000" dirty="0"/>
              <a:t>(animated)</a:t>
            </a:r>
            <a:endParaRPr lang="en-US" dirty="0"/>
          </a:p>
        </p:txBody>
      </p:sp>
      <p:sp>
        <p:nvSpPr>
          <p:cNvPr id="3" name="Content Placeholder 2">
            <a:extLst>
              <a:ext uri="{FF2B5EF4-FFF2-40B4-BE49-F238E27FC236}">
                <a16:creationId xmlns:a16="http://schemas.microsoft.com/office/drawing/2014/main" id="{C86FBF63-25C9-F04D-ADF2-815E5C8CBBFE}"/>
              </a:ext>
            </a:extLst>
          </p:cNvPr>
          <p:cNvSpPr>
            <a:spLocks noGrp="1"/>
          </p:cNvSpPr>
          <p:nvPr>
            <p:ph idx="1"/>
          </p:nvPr>
        </p:nvSpPr>
        <p:spPr>
          <a:xfrm>
            <a:off x="152400" y="495301"/>
            <a:ext cx="8991600" cy="813003"/>
          </a:xfrm>
        </p:spPr>
        <p:txBody>
          <a:bodyPr>
            <a:normAutofit/>
          </a:bodyPr>
          <a:lstStyle/>
          <a:p>
            <a:r>
              <a:rPr lang="en-US" dirty="0"/>
              <a:t>a Von Neumann machine has one memory, but uses </a:t>
            </a:r>
            <a:r>
              <a:rPr lang="en-US" b="1" dirty="0"/>
              <a:t>multiple clock cycles</a:t>
            </a:r>
            <a:r>
              <a:rPr lang="en-US" dirty="0"/>
              <a:t> to execute each instruction</a:t>
            </a:r>
          </a:p>
        </p:txBody>
      </p:sp>
      <p:sp>
        <p:nvSpPr>
          <p:cNvPr id="4" name="Footer Placeholder 3">
            <a:extLst>
              <a:ext uri="{FF2B5EF4-FFF2-40B4-BE49-F238E27FC236}">
                <a16:creationId xmlns:a16="http://schemas.microsoft.com/office/drawing/2014/main" id="{D5BC3D5C-9060-2747-B2C3-09E7E02D82DA}"/>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CFB2B012-98E3-4D43-B240-7E0379CB07C3}"/>
              </a:ext>
            </a:extLst>
          </p:cNvPr>
          <p:cNvSpPr>
            <a:spLocks noGrp="1"/>
          </p:cNvSpPr>
          <p:nvPr>
            <p:ph type="sldNum" sz="quarter" idx="12"/>
          </p:nvPr>
        </p:nvSpPr>
        <p:spPr/>
        <p:txBody>
          <a:bodyPr/>
          <a:lstStyle/>
          <a:p>
            <a:fld id="{3552B95B-556F-44BD-91A5-D80C1B9E2BB3}" type="slidenum">
              <a:rPr lang="en-US" smtClean="0"/>
              <a:pPr/>
              <a:t>26</a:t>
            </a:fld>
            <a:endParaRPr lang="en-US"/>
          </a:p>
        </p:txBody>
      </p:sp>
      <p:sp>
        <p:nvSpPr>
          <p:cNvPr id="6" name="TextBox 5">
            <a:extLst>
              <a:ext uri="{FF2B5EF4-FFF2-40B4-BE49-F238E27FC236}">
                <a16:creationId xmlns:a16="http://schemas.microsoft.com/office/drawing/2014/main" id="{F91B3C29-65BB-7A4F-BA7F-66445A619AF1}"/>
              </a:ext>
            </a:extLst>
          </p:cNvPr>
          <p:cNvSpPr txBox="1"/>
          <p:nvPr/>
        </p:nvSpPr>
        <p:spPr>
          <a:xfrm>
            <a:off x="6858000" y="1485900"/>
            <a:ext cx="1883849" cy="461665"/>
          </a:xfrm>
          <a:prstGeom prst="rect">
            <a:avLst/>
          </a:prstGeom>
          <a:noFill/>
        </p:spPr>
        <p:txBody>
          <a:bodyPr wrap="none" rtlCol="0">
            <a:spAutoFit/>
          </a:bodyPr>
          <a:lstStyle/>
          <a:p>
            <a:r>
              <a:rPr lang="en-US" sz="2400" b="1" dirty="0" err="1">
                <a:solidFill>
                  <a:srgbClr val="FF0000"/>
                </a:solidFill>
                <a:latin typeface="Consolas" panose="020B0609020204030204" pitchFamily="49" charset="0"/>
                <a:cs typeface="Consolas" panose="020B0609020204030204" pitchFamily="49" charset="0"/>
              </a:rPr>
              <a:t>lw</a:t>
            </a:r>
            <a:r>
              <a:rPr lang="en-US" sz="2400" b="1" dirty="0">
                <a:latin typeface="Consolas" panose="020B0609020204030204" pitchFamily="49" charset="0"/>
                <a:cs typeface="Consolas" panose="020B0609020204030204" pitchFamily="49" charset="0"/>
              </a:rPr>
              <a:t> t0, </a:t>
            </a:r>
            <a:r>
              <a:rPr lang="en-US" sz="2400" b="1" dirty="0" err="1">
                <a:latin typeface="Consolas" panose="020B0609020204030204" pitchFamily="49" charset="0"/>
                <a:cs typeface="Consolas" panose="020B0609020204030204" pitchFamily="49" charset="0"/>
              </a:rPr>
              <a:t>var</a:t>
            </a:r>
            <a:endParaRPr lang="en-US" sz="2400" b="1" dirty="0">
              <a:latin typeface="Consolas" panose="020B0609020204030204" pitchFamily="49" charset="0"/>
              <a:cs typeface="Consolas" panose="020B0609020204030204" pitchFamily="49" charset="0"/>
            </a:endParaRPr>
          </a:p>
        </p:txBody>
      </p:sp>
      <p:sp>
        <p:nvSpPr>
          <p:cNvPr id="7" name="Rectangle 6">
            <a:extLst>
              <a:ext uri="{FF2B5EF4-FFF2-40B4-BE49-F238E27FC236}">
                <a16:creationId xmlns:a16="http://schemas.microsoft.com/office/drawing/2014/main" id="{0776F7A6-B949-AB41-A3BE-B07FE423C7A9}"/>
              </a:ext>
            </a:extLst>
          </p:cNvPr>
          <p:cNvSpPr/>
          <p:nvPr/>
        </p:nvSpPr>
        <p:spPr>
          <a:xfrm>
            <a:off x="6705600" y="1028700"/>
            <a:ext cx="2286000" cy="27432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b="1" dirty="0">
                <a:solidFill>
                  <a:srgbClr val="7030A0"/>
                </a:solidFill>
              </a:rPr>
              <a:t>Memory</a:t>
            </a:r>
          </a:p>
        </p:txBody>
      </p:sp>
      <p:sp>
        <p:nvSpPr>
          <p:cNvPr id="8" name="TextBox 7">
            <a:extLst>
              <a:ext uri="{FF2B5EF4-FFF2-40B4-BE49-F238E27FC236}">
                <a16:creationId xmlns:a16="http://schemas.microsoft.com/office/drawing/2014/main" id="{636D959D-95AF-3A45-88D2-0C3B6CC49806}"/>
              </a:ext>
            </a:extLst>
          </p:cNvPr>
          <p:cNvSpPr txBox="1"/>
          <p:nvPr/>
        </p:nvSpPr>
        <p:spPr>
          <a:xfrm>
            <a:off x="6857999" y="3162830"/>
            <a:ext cx="694421" cy="461665"/>
          </a:xfrm>
          <a:prstGeom prst="rect">
            <a:avLst/>
          </a:prstGeom>
          <a:noFill/>
        </p:spPr>
        <p:txBody>
          <a:bodyPr wrap="none" rtlCol="0">
            <a:spAutoFit/>
          </a:bodyPr>
          <a:lstStyle/>
          <a:p>
            <a:r>
              <a:rPr lang="en-US" sz="2400" b="1" dirty="0">
                <a:solidFill>
                  <a:schemeClr val="accent3">
                    <a:lumMod val="75000"/>
                  </a:schemeClr>
                </a:solidFill>
                <a:latin typeface="Consolas" panose="020B0609020204030204" pitchFamily="49" charset="0"/>
                <a:cs typeface="Consolas" panose="020B0609020204030204" pitchFamily="49" charset="0"/>
              </a:rPr>
              <a:t>123</a:t>
            </a:r>
          </a:p>
        </p:txBody>
      </p:sp>
      <p:sp>
        <p:nvSpPr>
          <p:cNvPr id="9" name="TextBox 8">
            <a:extLst>
              <a:ext uri="{FF2B5EF4-FFF2-40B4-BE49-F238E27FC236}">
                <a16:creationId xmlns:a16="http://schemas.microsoft.com/office/drawing/2014/main" id="{46710FE7-4FC7-434B-B0A6-8F0CF21D652E}"/>
              </a:ext>
            </a:extLst>
          </p:cNvPr>
          <p:cNvSpPr txBox="1"/>
          <p:nvPr/>
        </p:nvSpPr>
        <p:spPr>
          <a:xfrm>
            <a:off x="6857999" y="2327373"/>
            <a:ext cx="694421" cy="461665"/>
          </a:xfrm>
          <a:prstGeom prst="rect">
            <a:avLst/>
          </a:prstGeom>
          <a:noFill/>
        </p:spPr>
        <p:txBody>
          <a:bodyPr wrap="none" rtlCol="0">
            <a:spAutoFit/>
          </a:bodyPr>
          <a:lstStyle/>
          <a:p>
            <a:r>
              <a:rPr lang="en-US" sz="2400" b="1" dirty="0">
                <a:latin typeface="Consolas" panose="020B0609020204030204" pitchFamily="49" charset="0"/>
                <a:cs typeface="Consolas" panose="020B0609020204030204" pitchFamily="49" charset="0"/>
              </a:rPr>
              <a:t>...</a:t>
            </a:r>
          </a:p>
        </p:txBody>
      </p:sp>
      <p:grpSp>
        <p:nvGrpSpPr>
          <p:cNvPr id="12" name="Group 11">
            <a:extLst>
              <a:ext uri="{FF2B5EF4-FFF2-40B4-BE49-F238E27FC236}">
                <a16:creationId xmlns:a16="http://schemas.microsoft.com/office/drawing/2014/main" id="{CD79B259-D668-4B43-92B4-B5D59CA15D7E}"/>
              </a:ext>
            </a:extLst>
          </p:cNvPr>
          <p:cNvGrpSpPr/>
          <p:nvPr/>
        </p:nvGrpSpPr>
        <p:grpSpPr>
          <a:xfrm>
            <a:off x="7193664" y="3084716"/>
            <a:ext cx="1078345" cy="1157307"/>
            <a:chOff x="6720708" y="3131948"/>
            <a:chExt cx="1078345" cy="1157307"/>
          </a:xfrm>
        </p:grpSpPr>
        <p:sp>
          <p:nvSpPr>
            <p:cNvPr id="10" name="TextBox 9">
              <a:extLst>
                <a:ext uri="{FF2B5EF4-FFF2-40B4-BE49-F238E27FC236}">
                  <a16:creationId xmlns:a16="http://schemas.microsoft.com/office/drawing/2014/main" id="{2BC51199-DD6F-5D4E-B5BC-2E3735D4C2E7}"/>
                </a:ext>
              </a:extLst>
            </p:cNvPr>
            <p:cNvSpPr txBox="1"/>
            <p:nvPr/>
          </p:nvSpPr>
          <p:spPr>
            <a:xfrm>
              <a:off x="7191194" y="3889145"/>
              <a:ext cx="607859" cy="400110"/>
            </a:xfrm>
            <a:prstGeom prst="rect">
              <a:avLst/>
            </a:prstGeom>
            <a:noFill/>
          </p:spPr>
          <p:txBody>
            <a:bodyPr wrap="none" rtlCol="0">
              <a:spAutoFit/>
            </a:bodyPr>
            <a:lstStyle/>
            <a:p>
              <a:r>
                <a:rPr lang="en-US" sz="2000" b="1" dirty="0" err="1">
                  <a:latin typeface="Consolas" panose="020B0609020204030204" pitchFamily="49" charset="0"/>
                  <a:cs typeface="Consolas" panose="020B0609020204030204" pitchFamily="49" charset="0"/>
                </a:rPr>
                <a:t>var</a:t>
              </a:r>
              <a:endParaRPr lang="en-US" sz="2000" b="1" dirty="0">
                <a:latin typeface="Consolas" panose="020B0609020204030204" pitchFamily="49" charset="0"/>
                <a:cs typeface="Consolas" panose="020B0609020204030204" pitchFamily="49" charset="0"/>
              </a:endParaRPr>
            </a:p>
          </p:txBody>
        </p:sp>
        <p:sp>
          <p:nvSpPr>
            <p:cNvPr id="11" name="Arc 10">
              <a:extLst>
                <a:ext uri="{FF2B5EF4-FFF2-40B4-BE49-F238E27FC236}">
                  <a16:creationId xmlns:a16="http://schemas.microsoft.com/office/drawing/2014/main" id="{F4466E45-B215-9344-A3FA-D3F76D282D61}"/>
                </a:ext>
              </a:extLst>
            </p:cNvPr>
            <p:cNvSpPr/>
            <p:nvPr/>
          </p:nvSpPr>
          <p:spPr>
            <a:xfrm rot="10800000">
              <a:off x="6720708" y="3131948"/>
              <a:ext cx="878869" cy="973305"/>
            </a:xfrm>
            <a:prstGeom prst="arc">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 name="TextBox 12">
            <a:extLst>
              <a:ext uri="{FF2B5EF4-FFF2-40B4-BE49-F238E27FC236}">
                <a16:creationId xmlns:a16="http://schemas.microsoft.com/office/drawing/2014/main" id="{4592CAD8-80B8-B34A-833B-3E584B2D0AAA}"/>
              </a:ext>
            </a:extLst>
          </p:cNvPr>
          <p:cNvSpPr txBox="1"/>
          <p:nvPr/>
        </p:nvSpPr>
        <p:spPr>
          <a:xfrm>
            <a:off x="595243" y="1443502"/>
            <a:ext cx="3118371" cy="769441"/>
          </a:xfrm>
          <a:prstGeom prst="rect">
            <a:avLst/>
          </a:prstGeom>
          <a:noFill/>
        </p:spPr>
        <p:txBody>
          <a:bodyPr wrap="square" rtlCol="0">
            <a:spAutoFit/>
          </a:bodyPr>
          <a:lstStyle/>
          <a:p>
            <a:pPr algn="ctr"/>
            <a:r>
              <a:rPr lang="en-US" sz="2200" dirty="0"/>
              <a:t>we fetch the instruction </a:t>
            </a:r>
            <a:r>
              <a:rPr lang="en-US" sz="2200" b="1" dirty="0">
                <a:solidFill>
                  <a:srgbClr val="5AB152"/>
                </a:solidFill>
              </a:rPr>
              <a:t>on the first cycle…</a:t>
            </a:r>
          </a:p>
        </p:txBody>
      </p:sp>
      <p:grpSp>
        <p:nvGrpSpPr>
          <p:cNvPr id="15" name="Group 14">
            <a:extLst>
              <a:ext uri="{FF2B5EF4-FFF2-40B4-BE49-F238E27FC236}">
                <a16:creationId xmlns:a16="http://schemas.microsoft.com/office/drawing/2014/main" id="{1BE9A8F0-07C4-624E-8F5F-6E9BDFBF68F5}"/>
              </a:ext>
            </a:extLst>
          </p:cNvPr>
          <p:cNvGrpSpPr/>
          <p:nvPr/>
        </p:nvGrpSpPr>
        <p:grpSpPr>
          <a:xfrm>
            <a:off x="4304170" y="2576252"/>
            <a:ext cx="2095958" cy="1626010"/>
            <a:chOff x="341795" y="1409700"/>
            <a:chExt cx="2553805" cy="1981200"/>
          </a:xfrm>
        </p:grpSpPr>
        <p:sp>
          <p:nvSpPr>
            <p:cNvPr id="17" name="Rectangle 16">
              <a:extLst>
                <a:ext uri="{FF2B5EF4-FFF2-40B4-BE49-F238E27FC236}">
                  <a16:creationId xmlns:a16="http://schemas.microsoft.com/office/drawing/2014/main" id="{71DFF823-C81B-A249-A38C-70E8AE6C7177}"/>
                </a:ext>
              </a:extLst>
            </p:cNvPr>
            <p:cNvSpPr/>
            <p:nvPr/>
          </p:nvSpPr>
          <p:spPr>
            <a:xfrm>
              <a:off x="341795" y="1409700"/>
              <a:ext cx="1029805" cy="1981200"/>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b="1" dirty="0">
                  <a:solidFill>
                    <a:schemeClr val="bg1"/>
                  </a:solidFill>
                </a:rPr>
                <a:t>Control</a:t>
              </a:r>
              <a:endParaRPr lang="en-US" sz="1100" b="1" dirty="0">
                <a:solidFill>
                  <a:schemeClr val="bg1"/>
                </a:solidFill>
              </a:endParaRPr>
            </a:p>
          </p:txBody>
        </p:sp>
        <p:sp>
          <p:nvSpPr>
            <p:cNvPr id="18" name="Rectangle 17">
              <a:extLst>
                <a:ext uri="{FF2B5EF4-FFF2-40B4-BE49-F238E27FC236}">
                  <a16:creationId xmlns:a16="http://schemas.microsoft.com/office/drawing/2014/main" id="{14786C37-9720-134F-A7B6-7D2830FC0730}"/>
                </a:ext>
              </a:extLst>
            </p:cNvPr>
            <p:cNvSpPr/>
            <p:nvPr/>
          </p:nvSpPr>
          <p:spPr>
            <a:xfrm>
              <a:off x="1371600" y="1409700"/>
              <a:ext cx="1524000" cy="9906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b"/>
            <a:lstStyle/>
            <a:p>
              <a:pPr algn="ctr"/>
              <a:r>
                <a:rPr lang="en-US" sz="1400" b="1" dirty="0">
                  <a:solidFill>
                    <a:schemeClr val="bg1"/>
                  </a:solidFill>
                </a:rPr>
                <a:t>Registers</a:t>
              </a:r>
              <a:endParaRPr lang="en-US" sz="1100" b="1" dirty="0">
                <a:solidFill>
                  <a:schemeClr val="bg1"/>
                </a:solidFill>
              </a:endParaRPr>
            </a:p>
          </p:txBody>
        </p:sp>
        <p:sp>
          <p:nvSpPr>
            <p:cNvPr id="19" name="Rectangle 18">
              <a:extLst>
                <a:ext uri="{FF2B5EF4-FFF2-40B4-BE49-F238E27FC236}">
                  <a16:creationId xmlns:a16="http://schemas.microsoft.com/office/drawing/2014/main" id="{211D7214-05D5-264E-A49F-C6D622A89EB3}"/>
                </a:ext>
              </a:extLst>
            </p:cNvPr>
            <p:cNvSpPr/>
            <p:nvPr/>
          </p:nvSpPr>
          <p:spPr>
            <a:xfrm>
              <a:off x="1371600" y="2400300"/>
              <a:ext cx="1524000" cy="990600"/>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pPr algn="ctr"/>
              <a:r>
                <a:rPr lang="en-US" sz="1400" b="1" dirty="0">
                  <a:solidFill>
                    <a:schemeClr val="bg1"/>
                  </a:solidFill>
                </a:rPr>
                <a:t>ALU</a:t>
              </a:r>
            </a:p>
          </p:txBody>
        </p:sp>
      </p:grpSp>
      <p:cxnSp>
        <p:nvCxnSpPr>
          <p:cNvPr id="20" name="Shape 304">
            <a:extLst>
              <a:ext uri="{FF2B5EF4-FFF2-40B4-BE49-F238E27FC236}">
                <a16:creationId xmlns:a16="http://schemas.microsoft.com/office/drawing/2014/main" id="{89B06C40-0058-294E-BE19-9F53F097A688}"/>
              </a:ext>
            </a:extLst>
          </p:cNvPr>
          <p:cNvCxnSpPr>
            <a:cxnSpLocks/>
            <a:stCxn id="6" idx="1"/>
            <a:endCxn id="17" idx="0"/>
          </p:cNvCxnSpPr>
          <p:nvPr/>
        </p:nvCxnSpPr>
        <p:spPr>
          <a:xfrm rot="10800000" flipV="1">
            <a:off x="4726762" y="1716732"/>
            <a:ext cx="2131239" cy="859519"/>
          </a:xfrm>
          <a:prstGeom prst="curvedConnector2">
            <a:avLst/>
          </a:prstGeom>
          <a:noFill/>
          <a:ln w="38100" cap="flat" cmpd="sng">
            <a:solidFill>
              <a:srgbClr val="5AB152"/>
            </a:solidFill>
            <a:prstDash val="solid"/>
            <a:round/>
            <a:headEnd type="none" w="lg" len="lg"/>
            <a:tailEnd type="triangle" w="lg" len="lg"/>
          </a:ln>
        </p:spPr>
      </p:cxnSp>
      <p:sp>
        <p:nvSpPr>
          <p:cNvPr id="24" name="TextBox 23">
            <a:extLst>
              <a:ext uri="{FF2B5EF4-FFF2-40B4-BE49-F238E27FC236}">
                <a16:creationId xmlns:a16="http://schemas.microsoft.com/office/drawing/2014/main" id="{B95701D6-FD06-C047-98E7-F65885DB2958}"/>
              </a:ext>
            </a:extLst>
          </p:cNvPr>
          <p:cNvSpPr txBox="1"/>
          <p:nvPr/>
        </p:nvSpPr>
        <p:spPr>
          <a:xfrm>
            <a:off x="416899" y="2363913"/>
            <a:ext cx="3442541" cy="769441"/>
          </a:xfrm>
          <a:prstGeom prst="rect">
            <a:avLst/>
          </a:prstGeom>
          <a:noFill/>
        </p:spPr>
        <p:txBody>
          <a:bodyPr wrap="square" rtlCol="0">
            <a:spAutoFit/>
          </a:bodyPr>
          <a:lstStyle/>
          <a:p>
            <a:pPr algn="ctr"/>
            <a:r>
              <a:rPr lang="en-US" sz="2200" dirty="0"/>
              <a:t>…and perform the variable load </a:t>
            </a:r>
            <a:r>
              <a:rPr lang="en-US" sz="2200" b="1" dirty="0">
                <a:solidFill>
                  <a:srgbClr val="47B1F1"/>
                </a:solidFill>
              </a:rPr>
              <a:t>on the second cycle.</a:t>
            </a:r>
          </a:p>
        </p:txBody>
      </p:sp>
      <p:cxnSp>
        <p:nvCxnSpPr>
          <p:cNvPr id="25" name="Shape 304">
            <a:extLst>
              <a:ext uri="{FF2B5EF4-FFF2-40B4-BE49-F238E27FC236}">
                <a16:creationId xmlns:a16="http://schemas.microsoft.com/office/drawing/2014/main" id="{DCDEEA92-1129-9744-BF58-CEC08AE03A86}"/>
              </a:ext>
            </a:extLst>
          </p:cNvPr>
          <p:cNvCxnSpPr>
            <a:cxnSpLocks/>
            <a:stCxn id="8" idx="0"/>
            <a:endCxn id="18" idx="3"/>
          </p:cNvCxnSpPr>
          <p:nvPr/>
        </p:nvCxnSpPr>
        <p:spPr>
          <a:xfrm rot="16200000" flipV="1">
            <a:off x="6712632" y="2670252"/>
            <a:ext cx="180075" cy="805082"/>
          </a:xfrm>
          <a:prstGeom prst="curvedConnector2">
            <a:avLst/>
          </a:prstGeom>
          <a:noFill/>
          <a:ln w="38100" cap="flat" cmpd="sng">
            <a:solidFill>
              <a:srgbClr val="47B1F1"/>
            </a:solidFill>
            <a:prstDash val="solid"/>
            <a:round/>
            <a:headEnd type="none" w="lg" len="lg"/>
            <a:tailEnd type="triangle" w="lg" len="lg"/>
          </a:ln>
        </p:spPr>
      </p:cxnSp>
      <p:sp>
        <p:nvSpPr>
          <p:cNvPr id="30" name="TextBox 29">
            <a:extLst>
              <a:ext uri="{FF2B5EF4-FFF2-40B4-BE49-F238E27FC236}">
                <a16:creationId xmlns:a16="http://schemas.microsoft.com/office/drawing/2014/main" id="{B330FC06-7A65-8C46-B592-F58B6AF6646A}"/>
              </a:ext>
            </a:extLst>
          </p:cNvPr>
          <p:cNvSpPr txBox="1"/>
          <p:nvPr/>
        </p:nvSpPr>
        <p:spPr>
          <a:xfrm>
            <a:off x="116679" y="3284325"/>
            <a:ext cx="3943459" cy="1107996"/>
          </a:xfrm>
          <a:prstGeom prst="rect">
            <a:avLst/>
          </a:prstGeom>
          <a:noFill/>
        </p:spPr>
        <p:txBody>
          <a:bodyPr wrap="square" rtlCol="0">
            <a:spAutoFit/>
          </a:bodyPr>
          <a:lstStyle/>
          <a:p>
            <a:pPr algn="ctr"/>
            <a:r>
              <a:rPr lang="en-US" sz="2200" dirty="0"/>
              <a:t>multi-cycle machines are </a:t>
            </a:r>
            <a:r>
              <a:rPr lang="en-US" sz="2200" b="1" dirty="0"/>
              <a:t>by far </a:t>
            </a:r>
            <a:r>
              <a:rPr lang="en-US" sz="2200" dirty="0"/>
              <a:t>the most common today, but they’re more complex.</a:t>
            </a:r>
          </a:p>
        </p:txBody>
      </p:sp>
      <p:sp>
        <p:nvSpPr>
          <p:cNvPr id="23" name="TextBox 22">
            <a:extLst>
              <a:ext uri="{FF2B5EF4-FFF2-40B4-BE49-F238E27FC236}">
                <a16:creationId xmlns:a16="http://schemas.microsoft.com/office/drawing/2014/main" id="{9CB09D93-050D-B146-9828-0FA8B6FA5551}"/>
              </a:ext>
            </a:extLst>
          </p:cNvPr>
          <p:cNvSpPr txBox="1"/>
          <p:nvPr/>
        </p:nvSpPr>
        <p:spPr>
          <a:xfrm>
            <a:off x="3894175" y="1586470"/>
            <a:ext cx="1752600" cy="430887"/>
          </a:xfrm>
          <a:prstGeom prst="rect">
            <a:avLst/>
          </a:prstGeom>
          <a:noFill/>
        </p:spPr>
        <p:txBody>
          <a:bodyPr wrap="square" rtlCol="0">
            <a:spAutoFit/>
          </a:bodyPr>
          <a:lstStyle/>
          <a:p>
            <a:pPr algn="ctr"/>
            <a:r>
              <a:rPr lang="en-US" sz="2200" b="1" dirty="0">
                <a:solidFill>
                  <a:srgbClr val="00B050"/>
                </a:solidFill>
              </a:rPr>
              <a:t>Cycle 1</a:t>
            </a:r>
          </a:p>
        </p:txBody>
      </p:sp>
      <p:sp>
        <p:nvSpPr>
          <p:cNvPr id="26" name="TextBox 25">
            <a:extLst>
              <a:ext uri="{FF2B5EF4-FFF2-40B4-BE49-F238E27FC236}">
                <a16:creationId xmlns:a16="http://schemas.microsoft.com/office/drawing/2014/main" id="{F911AC74-CC1C-4E4D-8033-87024FBD727F}"/>
              </a:ext>
            </a:extLst>
          </p:cNvPr>
          <p:cNvSpPr txBox="1"/>
          <p:nvPr/>
        </p:nvSpPr>
        <p:spPr>
          <a:xfrm>
            <a:off x="6923624" y="2799548"/>
            <a:ext cx="1752600" cy="430887"/>
          </a:xfrm>
          <a:prstGeom prst="rect">
            <a:avLst/>
          </a:prstGeom>
          <a:noFill/>
        </p:spPr>
        <p:txBody>
          <a:bodyPr wrap="square" rtlCol="0">
            <a:spAutoFit/>
          </a:bodyPr>
          <a:lstStyle/>
          <a:p>
            <a:pPr algn="ctr"/>
            <a:r>
              <a:rPr lang="en-US" sz="2200" b="1" dirty="0">
                <a:solidFill>
                  <a:srgbClr val="00B0F0"/>
                </a:solidFill>
              </a:rPr>
              <a:t>Cycle 2</a:t>
            </a:r>
          </a:p>
        </p:txBody>
      </p:sp>
    </p:spTree>
    <p:extLst>
      <p:ext uri="{BB962C8B-B14F-4D97-AF65-F5344CB8AC3E}">
        <p14:creationId xmlns:p14="http://schemas.microsoft.com/office/powerpoint/2010/main" val="423650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p:bldP spid="13" grpId="0"/>
      <p:bldP spid="24" grpId="0"/>
      <p:bldP spid="30" grpId="0"/>
      <p:bldP spid="23" grpId="0"/>
      <p:bldP spid="2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2513E-35F5-8D4C-B056-E7287F56E103}"/>
              </a:ext>
            </a:extLst>
          </p:cNvPr>
          <p:cNvSpPr>
            <a:spLocks noGrp="1"/>
          </p:cNvSpPr>
          <p:nvPr>
            <p:ph type="title"/>
          </p:nvPr>
        </p:nvSpPr>
        <p:spPr/>
        <p:txBody>
          <a:bodyPr/>
          <a:lstStyle/>
          <a:p>
            <a:r>
              <a:rPr lang="en-US" dirty="0"/>
              <a:t>Harvard or Von Neumann?</a:t>
            </a:r>
          </a:p>
        </p:txBody>
      </p:sp>
      <p:sp>
        <p:nvSpPr>
          <p:cNvPr id="3" name="Content Placeholder 2">
            <a:extLst>
              <a:ext uri="{FF2B5EF4-FFF2-40B4-BE49-F238E27FC236}">
                <a16:creationId xmlns:a16="http://schemas.microsoft.com/office/drawing/2014/main" id="{D4CAB410-70FC-7F47-AAAA-73D9E10F8069}"/>
              </a:ext>
            </a:extLst>
          </p:cNvPr>
          <p:cNvSpPr>
            <a:spLocks noGrp="1"/>
          </p:cNvSpPr>
          <p:nvPr>
            <p:ph idx="1"/>
          </p:nvPr>
        </p:nvSpPr>
        <p:spPr/>
        <p:txBody>
          <a:bodyPr/>
          <a:lstStyle/>
          <a:p>
            <a:r>
              <a:rPr lang="en-US" b="1" dirty="0"/>
              <a:t>Harvard (two memories) </a:t>
            </a:r>
            <a:r>
              <a:rPr lang="en-US" dirty="0"/>
              <a:t>is “easier for the hardware designers.”</a:t>
            </a:r>
          </a:p>
          <a:p>
            <a:pPr lvl="1"/>
            <a:r>
              <a:rPr lang="en-US" dirty="0"/>
              <a:t>the two pieces of memory can be implemented with </a:t>
            </a:r>
            <a:r>
              <a:rPr lang="en-US" b="1" dirty="0"/>
              <a:t>totally different memory technologies!</a:t>
            </a:r>
          </a:p>
          <a:p>
            <a:pPr lvl="1"/>
            <a:r>
              <a:rPr lang="en-US" dirty="0"/>
              <a:t>this is common in microcontrollers, where the instruction memory is nonvolatile (Flash or EEPROM), and the microcontroller can begin executing code </a:t>
            </a:r>
            <a:r>
              <a:rPr lang="en-US" i="1" dirty="0"/>
              <a:t>instantly</a:t>
            </a:r>
            <a:r>
              <a:rPr lang="en-US" dirty="0"/>
              <a:t> as soon as it turns on.</a:t>
            </a:r>
          </a:p>
          <a:p>
            <a:r>
              <a:rPr lang="en-US" b="1" dirty="0"/>
              <a:t>Von Neumann (one memory) </a:t>
            </a:r>
            <a:r>
              <a:rPr lang="en-US" dirty="0"/>
              <a:t>is “easier for the programmers.”</a:t>
            </a:r>
          </a:p>
          <a:p>
            <a:pPr lvl="1"/>
            <a:r>
              <a:rPr lang="en-US" dirty="0"/>
              <a:t>there is only </a:t>
            </a:r>
            <a:r>
              <a:rPr lang="en-US" i="1" dirty="0"/>
              <a:t>one</a:t>
            </a:r>
            <a:r>
              <a:rPr lang="en-US" dirty="0"/>
              <a:t> kind of load/store instructions. </a:t>
            </a:r>
            <a:r>
              <a:rPr lang="en-US" sz="1600" dirty="0"/>
              <a:t>(Harvard needs two kinds)</a:t>
            </a:r>
            <a:endParaRPr lang="en-US" dirty="0"/>
          </a:p>
          <a:p>
            <a:pPr lvl="1"/>
            <a:r>
              <a:rPr lang="en-US" dirty="0"/>
              <a:t>each address is unique. </a:t>
            </a:r>
            <a:r>
              <a:rPr lang="en-US" sz="1600" dirty="0"/>
              <a:t>(in Harvard, “address 0x2000” is ambiguous)</a:t>
            </a:r>
          </a:p>
          <a:p>
            <a:pPr lvl="1"/>
            <a:r>
              <a:rPr lang="en-US" dirty="0"/>
              <a:t>the split between “what is code” and “what is data” is flexible.</a:t>
            </a:r>
          </a:p>
          <a:p>
            <a:pPr lvl="1"/>
            <a:r>
              <a:rPr lang="en-US" dirty="0"/>
              <a:t>but it’s more difficult to implement and booting is harder.</a:t>
            </a:r>
          </a:p>
          <a:p>
            <a:r>
              <a:rPr lang="en-US" dirty="0"/>
              <a:t>so which is “better” really depends on the situation!</a:t>
            </a:r>
          </a:p>
        </p:txBody>
      </p:sp>
      <p:sp>
        <p:nvSpPr>
          <p:cNvPr id="4" name="Footer Placeholder 3">
            <a:extLst>
              <a:ext uri="{FF2B5EF4-FFF2-40B4-BE49-F238E27FC236}">
                <a16:creationId xmlns:a16="http://schemas.microsoft.com/office/drawing/2014/main" id="{78A14F12-896C-CA4D-BEDA-45D02B055497}"/>
              </a:ext>
            </a:extLst>
          </p:cNvPr>
          <p:cNvSpPr>
            <a:spLocks noGrp="1"/>
          </p:cNvSpPr>
          <p:nvPr>
            <p:ph type="ftr" sz="quarter" idx="11"/>
          </p:nvPr>
        </p:nvSpPr>
        <p:spPr/>
        <p:txBody>
          <a:bodyPr/>
          <a:lstStyle/>
          <a:p>
            <a:r>
              <a:rPr lang="is-IS"/>
              <a:t>CS447</a:t>
            </a:r>
            <a:endParaRPr lang="en-US" dirty="0"/>
          </a:p>
        </p:txBody>
      </p:sp>
      <p:sp>
        <p:nvSpPr>
          <p:cNvPr id="5" name="Slide Number Placeholder 4">
            <a:extLst>
              <a:ext uri="{FF2B5EF4-FFF2-40B4-BE49-F238E27FC236}">
                <a16:creationId xmlns:a16="http://schemas.microsoft.com/office/drawing/2014/main" id="{805D9618-C502-9641-9637-7454C5D3F6D7}"/>
              </a:ext>
            </a:extLst>
          </p:cNvPr>
          <p:cNvSpPr>
            <a:spLocks noGrp="1"/>
          </p:cNvSpPr>
          <p:nvPr>
            <p:ph type="sldNum" sz="quarter" idx="12"/>
          </p:nvPr>
        </p:nvSpPr>
        <p:spPr/>
        <p:txBody>
          <a:bodyPr/>
          <a:lstStyle/>
          <a:p>
            <a:fld id="{3552B95B-556F-44BD-91A5-D80C1B9E2BB3}" type="slidenum">
              <a:rPr lang="en-US" smtClean="0"/>
              <a:pPr/>
              <a:t>27</a:t>
            </a:fld>
            <a:endParaRPr lang="en-US"/>
          </a:p>
        </p:txBody>
      </p:sp>
    </p:spTree>
    <p:extLst>
      <p:ext uri="{BB962C8B-B14F-4D97-AF65-F5344CB8AC3E}">
        <p14:creationId xmlns:p14="http://schemas.microsoft.com/office/powerpoint/2010/main" val="207584947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register file</a:t>
            </a:r>
          </a:p>
        </p:txBody>
      </p:sp>
      <p:sp>
        <p:nvSpPr>
          <p:cNvPr id="3" name="Footer Placeholder 2"/>
          <p:cNvSpPr>
            <a:spLocks noGrp="1"/>
          </p:cNvSpPr>
          <p:nvPr>
            <p:ph type="ftr" sz="quarter" idx="11"/>
          </p:nvPr>
        </p:nvSpPr>
        <p:spPr/>
        <p:txBody>
          <a:bodyPr/>
          <a:lstStyle/>
          <a:p>
            <a:r>
              <a:rPr lang="is-IS"/>
              <a:t>CS447</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142778215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DF7A1-9E12-434D-B6D1-0DA200663E12}"/>
              </a:ext>
            </a:extLst>
          </p:cNvPr>
          <p:cNvSpPr>
            <a:spLocks noGrp="1"/>
          </p:cNvSpPr>
          <p:nvPr>
            <p:ph type="title"/>
          </p:nvPr>
        </p:nvSpPr>
        <p:spPr/>
        <p:txBody>
          <a:bodyPr/>
          <a:lstStyle/>
          <a:p>
            <a:r>
              <a:rPr lang="en-US" dirty="0"/>
              <a:t>The register file’s job</a:t>
            </a:r>
          </a:p>
        </p:txBody>
      </p:sp>
      <p:sp>
        <p:nvSpPr>
          <p:cNvPr id="3" name="Content Placeholder 2">
            <a:extLst>
              <a:ext uri="{FF2B5EF4-FFF2-40B4-BE49-F238E27FC236}">
                <a16:creationId xmlns:a16="http://schemas.microsoft.com/office/drawing/2014/main" id="{FE2E2D5B-05E0-1140-86BE-2625E008F946}"/>
              </a:ext>
            </a:extLst>
          </p:cNvPr>
          <p:cNvSpPr>
            <a:spLocks noGrp="1"/>
          </p:cNvSpPr>
          <p:nvPr>
            <p:ph idx="1"/>
          </p:nvPr>
        </p:nvSpPr>
        <p:spPr>
          <a:xfrm>
            <a:off x="152400" y="495301"/>
            <a:ext cx="8991600" cy="914399"/>
          </a:xfrm>
        </p:spPr>
        <p:txBody>
          <a:bodyPr/>
          <a:lstStyle/>
          <a:p>
            <a:r>
              <a:rPr lang="en-US" dirty="0"/>
              <a:t>recall that the register file contains the </a:t>
            </a:r>
            <a:r>
              <a:rPr lang="en-US" b="1" dirty="0"/>
              <a:t>general purpose</a:t>
            </a:r>
            <a:r>
              <a:rPr lang="en-US" dirty="0"/>
              <a:t> registers.</a:t>
            </a:r>
          </a:p>
          <a:p>
            <a:r>
              <a:rPr lang="en-US" dirty="0"/>
              <a:t>basically, it’s all the registers you can name in instructions.</a:t>
            </a:r>
          </a:p>
        </p:txBody>
      </p:sp>
      <p:sp>
        <p:nvSpPr>
          <p:cNvPr id="4" name="Footer Placeholder 3">
            <a:extLst>
              <a:ext uri="{FF2B5EF4-FFF2-40B4-BE49-F238E27FC236}">
                <a16:creationId xmlns:a16="http://schemas.microsoft.com/office/drawing/2014/main" id="{8BC862F1-8D3C-6749-AF58-F43CE11E9B6D}"/>
              </a:ext>
            </a:extLst>
          </p:cNvPr>
          <p:cNvSpPr>
            <a:spLocks noGrp="1"/>
          </p:cNvSpPr>
          <p:nvPr>
            <p:ph type="ftr" sz="quarter" idx="11"/>
          </p:nvPr>
        </p:nvSpPr>
        <p:spPr/>
        <p:txBody>
          <a:bodyPr/>
          <a:lstStyle/>
          <a:p>
            <a:r>
              <a:rPr lang="is-IS"/>
              <a:t>CS447</a:t>
            </a:r>
            <a:endParaRPr lang="en-US" dirty="0"/>
          </a:p>
        </p:txBody>
      </p:sp>
      <p:sp>
        <p:nvSpPr>
          <p:cNvPr id="5" name="Slide Number Placeholder 4">
            <a:extLst>
              <a:ext uri="{FF2B5EF4-FFF2-40B4-BE49-F238E27FC236}">
                <a16:creationId xmlns:a16="http://schemas.microsoft.com/office/drawing/2014/main" id="{BCCA7643-28AA-F247-B0FC-ACE90D8F1CBD}"/>
              </a:ext>
            </a:extLst>
          </p:cNvPr>
          <p:cNvSpPr>
            <a:spLocks noGrp="1"/>
          </p:cNvSpPr>
          <p:nvPr>
            <p:ph type="sldNum" sz="quarter" idx="12"/>
          </p:nvPr>
        </p:nvSpPr>
        <p:spPr/>
        <p:txBody>
          <a:bodyPr/>
          <a:lstStyle/>
          <a:p>
            <a:fld id="{3552B95B-556F-44BD-91A5-D80C1B9E2BB3}" type="slidenum">
              <a:rPr lang="en-US" smtClean="0"/>
              <a:pPr/>
              <a:t>4</a:t>
            </a:fld>
            <a:endParaRPr lang="en-US"/>
          </a:p>
        </p:txBody>
      </p:sp>
      <p:sp>
        <p:nvSpPr>
          <p:cNvPr id="6" name="TextBox 5">
            <a:extLst>
              <a:ext uri="{FF2B5EF4-FFF2-40B4-BE49-F238E27FC236}">
                <a16:creationId xmlns:a16="http://schemas.microsoft.com/office/drawing/2014/main" id="{4D932622-5AAD-2645-A7C5-9E5339A41B12}"/>
              </a:ext>
            </a:extLst>
          </p:cNvPr>
          <p:cNvSpPr txBox="1"/>
          <p:nvPr/>
        </p:nvSpPr>
        <p:spPr>
          <a:xfrm>
            <a:off x="533400" y="1409700"/>
            <a:ext cx="3002441" cy="523220"/>
          </a:xfrm>
          <a:prstGeom prst="rect">
            <a:avLst/>
          </a:prstGeom>
          <a:noFill/>
        </p:spPr>
        <p:txBody>
          <a:bodyPr wrap="square" rtlCol="0">
            <a:spAutoFit/>
          </a:bodyPr>
          <a:lstStyle/>
          <a:p>
            <a:r>
              <a:rPr lang="en-US" sz="2800" b="1" dirty="0">
                <a:solidFill>
                  <a:srgbClr val="FF0000"/>
                </a:solidFill>
                <a:latin typeface="Consolas" charset="0"/>
                <a:ea typeface="Consolas" charset="0"/>
                <a:cs typeface="Consolas" charset="0"/>
              </a:rPr>
              <a:t>add</a:t>
            </a:r>
            <a:r>
              <a:rPr lang="en-US" sz="2800" b="1" dirty="0">
                <a:latin typeface="Consolas" charset="0"/>
                <a:ea typeface="Consolas" charset="0"/>
                <a:cs typeface="Consolas" charset="0"/>
              </a:rPr>
              <a:t> t0, t1, t2</a:t>
            </a:r>
          </a:p>
        </p:txBody>
      </p:sp>
      <p:sp>
        <p:nvSpPr>
          <p:cNvPr id="7" name="TextBox 6">
            <a:extLst>
              <a:ext uri="{FF2B5EF4-FFF2-40B4-BE49-F238E27FC236}">
                <a16:creationId xmlns:a16="http://schemas.microsoft.com/office/drawing/2014/main" id="{46039CD4-818D-2345-979B-ACE9C37D3A18}"/>
              </a:ext>
            </a:extLst>
          </p:cNvPr>
          <p:cNvSpPr txBox="1"/>
          <p:nvPr/>
        </p:nvSpPr>
        <p:spPr>
          <a:xfrm>
            <a:off x="3652891" y="1330934"/>
            <a:ext cx="5242479" cy="1107996"/>
          </a:xfrm>
          <a:prstGeom prst="rect">
            <a:avLst/>
          </a:prstGeom>
          <a:noFill/>
        </p:spPr>
        <p:txBody>
          <a:bodyPr wrap="square" rtlCol="0">
            <a:spAutoFit/>
          </a:bodyPr>
          <a:lstStyle/>
          <a:p>
            <a:pPr algn="ctr"/>
            <a:r>
              <a:rPr lang="en-US" sz="2200" dirty="0"/>
              <a:t>this instruction </a:t>
            </a:r>
            <a:r>
              <a:rPr lang="en-US" sz="2200" b="1" dirty="0"/>
              <a:t>reads </a:t>
            </a:r>
            <a:r>
              <a:rPr lang="en-US" sz="2200" dirty="0"/>
              <a:t>from </a:t>
            </a:r>
            <a:r>
              <a:rPr lang="en-US" sz="2200" b="1" dirty="0">
                <a:latin typeface="Consolas" panose="020B0609020204030204" pitchFamily="49" charset="0"/>
                <a:cs typeface="Consolas" panose="020B0609020204030204" pitchFamily="49" charset="0"/>
              </a:rPr>
              <a:t>t1</a:t>
            </a:r>
            <a:r>
              <a:rPr lang="en-US" sz="2200" dirty="0"/>
              <a:t> and </a:t>
            </a:r>
            <a:r>
              <a:rPr lang="en-US" sz="2200" b="1" dirty="0">
                <a:latin typeface="Consolas" panose="020B0609020204030204" pitchFamily="49" charset="0"/>
                <a:cs typeface="Consolas" panose="020B0609020204030204" pitchFamily="49" charset="0"/>
              </a:rPr>
              <a:t>t2</a:t>
            </a:r>
            <a:r>
              <a:rPr lang="en-US" sz="2200" dirty="0"/>
              <a:t>, and </a:t>
            </a:r>
            <a:r>
              <a:rPr lang="en-US" sz="2200" b="1" dirty="0"/>
              <a:t>writes</a:t>
            </a:r>
            <a:r>
              <a:rPr lang="en-US" sz="2200" dirty="0"/>
              <a:t> to </a:t>
            </a:r>
            <a:r>
              <a:rPr lang="en-US" sz="2200" b="1" dirty="0">
                <a:latin typeface="Consolas" panose="020B0609020204030204" pitchFamily="49" charset="0"/>
                <a:cs typeface="Consolas" panose="020B0609020204030204" pitchFamily="49" charset="0"/>
              </a:rPr>
              <a:t>t0</a:t>
            </a:r>
            <a:r>
              <a:rPr lang="en-US" sz="2200" dirty="0"/>
              <a:t>. we say that </a:t>
            </a:r>
            <a:r>
              <a:rPr lang="en-US" sz="2200" b="1" dirty="0">
                <a:latin typeface="Consolas" panose="020B0609020204030204" pitchFamily="49" charset="0"/>
                <a:cs typeface="Consolas" panose="020B0609020204030204" pitchFamily="49" charset="0"/>
              </a:rPr>
              <a:t>t1</a:t>
            </a:r>
            <a:r>
              <a:rPr lang="en-US" sz="2200" dirty="0"/>
              <a:t> and </a:t>
            </a:r>
            <a:r>
              <a:rPr lang="en-US" sz="2200" b="1" dirty="0">
                <a:latin typeface="Consolas" panose="020B0609020204030204" pitchFamily="49" charset="0"/>
                <a:cs typeface="Consolas" panose="020B0609020204030204" pitchFamily="49" charset="0"/>
              </a:rPr>
              <a:t>t2</a:t>
            </a:r>
            <a:r>
              <a:rPr lang="en-US" sz="2200" dirty="0"/>
              <a:t> are </a:t>
            </a:r>
            <a:r>
              <a:rPr lang="en-US" sz="2200" b="1" dirty="0"/>
              <a:t>sources,</a:t>
            </a:r>
            <a:r>
              <a:rPr lang="en-US" sz="2200" dirty="0"/>
              <a:t> and  </a:t>
            </a:r>
            <a:r>
              <a:rPr lang="en-US" sz="2200" b="1" dirty="0">
                <a:latin typeface="Consolas" panose="020B0609020204030204" pitchFamily="49" charset="0"/>
                <a:cs typeface="Consolas" panose="020B0609020204030204" pitchFamily="49" charset="0"/>
              </a:rPr>
              <a:t>t0</a:t>
            </a:r>
            <a:r>
              <a:rPr lang="en-US" sz="2200" dirty="0"/>
              <a:t> is the </a:t>
            </a:r>
            <a:r>
              <a:rPr lang="en-US" sz="2200" b="1" dirty="0"/>
              <a:t>destination.</a:t>
            </a:r>
            <a:endParaRPr lang="en-US" sz="2200" i="1" dirty="0"/>
          </a:p>
        </p:txBody>
      </p:sp>
      <p:sp>
        <p:nvSpPr>
          <p:cNvPr id="9" name="TextBox 8">
            <a:extLst>
              <a:ext uri="{FF2B5EF4-FFF2-40B4-BE49-F238E27FC236}">
                <a16:creationId xmlns:a16="http://schemas.microsoft.com/office/drawing/2014/main" id="{DE65E00B-CE69-5A4C-B9C8-10FD62793B1F}"/>
              </a:ext>
            </a:extLst>
          </p:cNvPr>
          <p:cNvSpPr txBox="1"/>
          <p:nvPr/>
        </p:nvSpPr>
        <p:spPr>
          <a:xfrm>
            <a:off x="532614" y="1876144"/>
            <a:ext cx="3002441" cy="523220"/>
          </a:xfrm>
          <a:prstGeom prst="rect">
            <a:avLst/>
          </a:prstGeom>
          <a:noFill/>
        </p:spPr>
        <p:txBody>
          <a:bodyPr wrap="square" rtlCol="0">
            <a:spAutoFit/>
          </a:bodyPr>
          <a:lstStyle/>
          <a:p>
            <a:r>
              <a:rPr lang="en-US" sz="2800" i="1" dirty="0">
                <a:solidFill>
                  <a:srgbClr val="00B0F0"/>
                </a:solidFill>
                <a:latin typeface="Consolas" charset="0"/>
                <a:ea typeface="Consolas" charset="0"/>
                <a:cs typeface="Consolas" charset="0"/>
              </a:rPr>
              <a:t>    </a:t>
            </a:r>
            <a:r>
              <a:rPr lang="en-US" sz="2800" i="1" dirty="0" err="1">
                <a:solidFill>
                  <a:srgbClr val="00B0F0"/>
                </a:solidFill>
                <a:latin typeface="Consolas" charset="0"/>
                <a:ea typeface="Consolas" charset="0"/>
                <a:cs typeface="Consolas" charset="0"/>
              </a:rPr>
              <a:t>rd</a:t>
            </a:r>
            <a:r>
              <a:rPr lang="en-US" sz="2800" i="1" dirty="0">
                <a:solidFill>
                  <a:srgbClr val="00B0F0"/>
                </a:solidFill>
                <a:latin typeface="Consolas" charset="0"/>
                <a:ea typeface="Consolas" charset="0"/>
                <a:cs typeface="Consolas" charset="0"/>
              </a:rPr>
              <a:t>  </a:t>
            </a:r>
            <a:r>
              <a:rPr lang="en-US" sz="2800" i="1" dirty="0" err="1">
                <a:solidFill>
                  <a:srgbClr val="00B0F0"/>
                </a:solidFill>
                <a:latin typeface="Consolas" charset="0"/>
                <a:ea typeface="Consolas" charset="0"/>
                <a:cs typeface="Consolas" charset="0"/>
              </a:rPr>
              <a:t>rs</a:t>
            </a:r>
            <a:r>
              <a:rPr lang="en-US" sz="2800" i="1" dirty="0">
                <a:solidFill>
                  <a:srgbClr val="00B0F0"/>
                </a:solidFill>
                <a:latin typeface="Consolas" charset="0"/>
                <a:ea typeface="Consolas" charset="0"/>
                <a:cs typeface="Consolas" charset="0"/>
              </a:rPr>
              <a:t>  </a:t>
            </a:r>
            <a:r>
              <a:rPr lang="en-US" sz="2800" i="1" dirty="0" err="1">
                <a:solidFill>
                  <a:srgbClr val="00B0F0"/>
                </a:solidFill>
                <a:latin typeface="Consolas" charset="0"/>
                <a:ea typeface="Consolas" charset="0"/>
                <a:cs typeface="Consolas" charset="0"/>
              </a:rPr>
              <a:t>rt</a:t>
            </a:r>
            <a:endParaRPr lang="en-US" sz="2800" i="1" dirty="0">
              <a:solidFill>
                <a:srgbClr val="00B0F0"/>
              </a:solidFill>
              <a:latin typeface="Consolas" charset="0"/>
              <a:ea typeface="Consolas" charset="0"/>
              <a:cs typeface="Consolas" charset="0"/>
            </a:endParaRPr>
          </a:p>
        </p:txBody>
      </p:sp>
      <p:sp>
        <p:nvSpPr>
          <p:cNvPr id="10" name="TextBox 9">
            <a:extLst>
              <a:ext uri="{FF2B5EF4-FFF2-40B4-BE49-F238E27FC236}">
                <a16:creationId xmlns:a16="http://schemas.microsoft.com/office/drawing/2014/main" id="{26787AC5-CAE0-A940-8638-4F1BFD73027E}"/>
              </a:ext>
            </a:extLst>
          </p:cNvPr>
          <p:cNvSpPr txBox="1"/>
          <p:nvPr/>
        </p:nvSpPr>
        <p:spPr>
          <a:xfrm>
            <a:off x="152400" y="2532312"/>
            <a:ext cx="5486400" cy="769441"/>
          </a:xfrm>
          <a:prstGeom prst="rect">
            <a:avLst/>
          </a:prstGeom>
          <a:noFill/>
        </p:spPr>
        <p:txBody>
          <a:bodyPr wrap="square" rtlCol="0">
            <a:spAutoFit/>
          </a:bodyPr>
          <a:lstStyle/>
          <a:p>
            <a:pPr algn="ctr"/>
            <a:r>
              <a:rPr lang="en-US" sz="2200" dirty="0"/>
              <a:t>in MIPS terminology, the </a:t>
            </a:r>
            <a:r>
              <a:rPr lang="en-US" sz="2200" b="1" dirty="0"/>
              <a:t>destination </a:t>
            </a:r>
            <a:r>
              <a:rPr lang="en-US" sz="2200" dirty="0"/>
              <a:t>register is </a:t>
            </a:r>
            <a:r>
              <a:rPr lang="en-US" sz="2200" b="1" dirty="0" err="1">
                <a:latin typeface="Consolas" panose="020B0609020204030204" pitchFamily="49" charset="0"/>
                <a:cs typeface="Consolas" panose="020B0609020204030204" pitchFamily="49" charset="0"/>
              </a:rPr>
              <a:t>rd</a:t>
            </a:r>
            <a:r>
              <a:rPr lang="en-US" sz="2200" b="1" dirty="0"/>
              <a:t>, </a:t>
            </a:r>
            <a:r>
              <a:rPr lang="en-US" sz="2200" dirty="0"/>
              <a:t>and the sources are </a:t>
            </a:r>
            <a:r>
              <a:rPr lang="en-US" sz="2200" b="1" dirty="0" err="1">
                <a:latin typeface="Consolas" panose="020B0609020204030204" pitchFamily="49" charset="0"/>
                <a:cs typeface="Consolas" panose="020B0609020204030204" pitchFamily="49" charset="0"/>
              </a:rPr>
              <a:t>rs</a:t>
            </a:r>
            <a:r>
              <a:rPr lang="en-US" sz="2200" b="1" dirty="0">
                <a:latin typeface="Consolas" panose="020B0609020204030204" pitchFamily="49" charset="0"/>
                <a:cs typeface="Consolas" panose="020B0609020204030204" pitchFamily="49" charset="0"/>
              </a:rPr>
              <a:t>/rt</a:t>
            </a:r>
            <a:r>
              <a:rPr lang="en-US" sz="2200" b="1" dirty="0"/>
              <a:t>.</a:t>
            </a:r>
            <a:endParaRPr lang="en-US" sz="2200" i="1" dirty="0"/>
          </a:p>
        </p:txBody>
      </p:sp>
      <p:sp>
        <p:nvSpPr>
          <p:cNvPr id="13" name="TextBox 12">
            <a:extLst>
              <a:ext uri="{FF2B5EF4-FFF2-40B4-BE49-F238E27FC236}">
                <a16:creationId xmlns:a16="http://schemas.microsoft.com/office/drawing/2014/main" id="{667DAB2B-6BB6-474F-A1BC-B7777C326D22}"/>
              </a:ext>
            </a:extLst>
          </p:cNvPr>
          <p:cNvSpPr txBox="1"/>
          <p:nvPr/>
        </p:nvSpPr>
        <p:spPr>
          <a:xfrm>
            <a:off x="822880" y="3395135"/>
            <a:ext cx="7254320" cy="769441"/>
          </a:xfrm>
          <a:prstGeom prst="rect">
            <a:avLst/>
          </a:prstGeom>
          <a:noFill/>
        </p:spPr>
        <p:txBody>
          <a:bodyPr wrap="square" rtlCol="0">
            <a:spAutoFit/>
          </a:bodyPr>
          <a:lstStyle/>
          <a:p>
            <a:pPr algn="ctr"/>
            <a:r>
              <a:rPr lang="en-US" sz="2200" dirty="0"/>
              <a:t>the way this instruction works has some implications for how we design our register file. it needs to be able to:</a:t>
            </a:r>
            <a:endParaRPr lang="en-US" sz="2200" i="1" dirty="0"/>
          </a:p>
        </p:txBody>
      </p:sp>
      <p:sp>
        <p:nvSpPr>
          <p:cNvPr id="11" name="TextBox 10">
            <a:extLst>
              <a:ext uri="{FF2B5EF4-FFF2-40B4-BE49-F238E27FC236}">
                <a16:creationId xmlns:a16="http://schemas.microsoft.com/office/drawing/2014/main" id="{20D82104-2C96-FD4D-A2A1-68D9574CCEEE}"/>
              </a:ext>
            </a:extLst>
          </p:cNvPr>
          <p:cNvSpPr txBox="1"/>
          <p:nvPr/>
        </p:nvSpPr>
        <p:spPr>
          <a:xfrm>
            <a:off x="1143000" y="4229100"/>
            <a:ext cx="7254320" cy="430887"/>
          </a:xfrm>
          <a:prstGeom prst="rect">
            <a:avLst/>
          </a:prstGeom>
          <a:noFill/>
        </p:spPr>
        <p:txBody>
          <a:bodyPr wrap="square" rtlCol="0">
            <a:spAutoFit/>
          </a:bodyPr>
          <a:lstStyle/>
          <a:p>
            <a:r>
              <a:rPr lang="en-US" sz="2200" dirty="0"/>
              <a:t>1. </a:t>
            </a:r>
            <a:r>
              <a:rPr lang="en-US" sz="2200" b="1" dirty="0"/>
              <a:t>read </a:t>
            </a:r>
            <a:r>
              <a:rPr lang="en-US" sz="2200" dirty="0"/>
              <a:t>from two </a:t>
            </a:r>
            <a:r>
              <a:rPr lang="en-US" sz="2200" b="1" dirty="0"/>
              <a:t>different </a:t>
            </a:r>
            <a:r>
              <a:rPr lang="en-US" sz="2200" dirty="0"/>
              <a:t>registers at the same time</a:t>
            </a:r>
          </a:p>
        </p:txBody>
      </p:sp>
      <p:sp>
        <p:nvSpPr>
          <p:cNvPr id="12" name="TextBox 11">
            <a:extLst>
              <a:ext uri="{FF2B5EF4-FFF2-40B4-BE49-F238E27FC236}">
                <a16:creationId xmlns:a16="http://schemas.microsoft.com/office/drawing/2014/main" id="{3A71108A-476E-6F45-96E4-7A4C8D6FDDDD}"/>
              </a:ext>
            </a:extLst>
          </p:cNvPr>
          <p:cNvSpPr txBox="1"/>
          <p:nvPr/>
        </p:nvSpPr>
        <p:spPr>
          <a:xfrm>
            <a:off x="1143000" y="4661284"/>
            <a:ext cx="7254320" cy="430887"/>
          </a:xfrm>
          <a:prstGeom prst="rect">
            <a:avLst/>
          </a:prstGeom>
          <a:noFill/>
        </p:spPr>
        <p:txBody>
          <a:bodyPr wrap="square" rtlCol="0">
            <a:spAutoFit/>
          </a:bodyPr>
          <a:lstStyle/>
          <a:p>
            <a:r>
              <a:rPr lang="en-US" sz="2200" dirty="0"/>
              <a:t>2. </a:t>
            </a:r>
            <a:r>
              <a:rPr lang="en-US" sz="2200" b="1" dirty="0"/>
              <a:t>write </a:t>
            </a:r>
            <a:r>
              <a:rPr lang="en-US" sz="2200" dirty="0"/>
              <a:t>to a </a:t>
            </a:r>
            <a:r>
              <a:rPr lang="en-US" sz="2200" b="1" dirty="0"/>
              <a:t>third, different</a:t>
            </a:r>
            <a:r>
              <a:rPr lang="en-US" sz="2200" dirty="0"/>
              <a:t> register at the same time</a:t>
            </a:r>
          </a:p>
        </p:txBody>
      </p:sp>
    </p:spTree>
    <p:extLst>
      <p:ext uri="{BB962C8B-B14F-4D97-AF65-F5344CB8AC3E}">
        <p14:creationId xmlns:p14="http://schemas.microsoft.com/office/powerpoint/2010/main" val="12877532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3"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E2810-0EF1-E941-8852-C2E56CA92F2E}"/>
              </a:ext>
            </a:extLst>
          </p:cNvPr>
          <p:cNvSpPr>
            <a:spLocks noGrp="1"/>
          </p:cNvSpPr>
          <p:nvPr>
            <p:ph type="title"/>
          </p:nvPr>
        </p:nvSpPr>
        <p:spPr/>
        <p:txBody>
          <a:bodyPr/>
          <a:lstStyle/>
          <a:p>
            <a:r>
              <a:rPr lang="en-US" dirty="0"/>
              <a:t>Indexing the array of registers</a:t>
            </a:r>
          </a:p>
        </p:txBody>
      </p:sp>
      <p:sp>
        <p:nvSpPr>
          <p:cNvPr id="3" name="Content Placeholder 2">
            <a:extLst>
              <a:ext uri="{FF2B5EF4-FFF2-40B4-BE49-F238E27FC236}">
                <a16:creationId xmlns:a16="http://schemas.microsoft.com/office/drawing/2014/main" id="{ABB91A35-2D59-BA43-88DD-35E4B88F254D}"/>
              </a:ext>
            </a:extLst>
          </p:cNvPr>
          <p:cNvSpPr>
            <a:spLocks noGrp="1"/>
          </p:cNvSpPr>
          <p:nvPr>
            <p:ph idx="1"/>
          </p:nvPr>
        </p:nvSpPr>
        <p:spPr>
          <a:xfrm>
            <a:off x="152400" y="495301"/>
            <a:ext cx="8991600" cy="1147627"/>
          </a:xfrm>
        </p:spPr>
        <p:txBody>
          <a:bodyPr/>
          <a:lstStyle/>
          <a:p>
            <a:r>
              <a:rPr lang="en-US" dirty="0"/>
              <a:t>since the register file is kind of an “array of registers…”</a:t>
            </a:r>
          </a:p>
          <a:p>
            <a:r>
              <a:rPr lang="en-US" b="1" dirty="0" err="1">
                <a:latin typeface="Consolas" panose="020B0609020204030204" pitchFamily="49" charset="0"/>
                <a:cs typeface="Consolas" panose="020B0609020204030204" pitchFamily="49" charset="0"/>
              </a:rPr>
              <a:t>rd</a:t>
            </a:r>
            <a:r>
              <a:rPr lang="en-US" dirty="0"/>
              <a:t>, </a:t>
            </a:r>
            <a:r>
              <a:rPr lang="en-US" b="1" dirty="0" err="1">
                <a:latin typeface="Consolas" panose="020B0609020204030204" pitchFamily="49" charset="0"/>
                <a:cs typeface="Consolas" panose="020B0609020204030204" pitchFamily="49" charset="0"/>
              </a:rPr>
              <a:t>rs</a:t>
            </a:r>
            <a:r>
              <a:rPr lang="en-US" dirty="0"/>
              <a:t>, and </a:t>
            </a:r>
            <a:r>
              <a:rPr lang="en-US" b="1" dirty="0" err="1">
                <a:latin typeface="Consolas" panose="020B0609020204030204" pitchFamily="49" charset="0"/>
                <a:cs typeface="Consolas" panose="020B0609020204030204" pitchFamily="49" charset="0"/>
              </a:rPr>
              <a:t>rt</a:t>
            </a:r>
            <a:r>
              <a:rPr lang="en-US" dirty="0"/>
              <a:t> are really </a:t>
            </a:r>
            <a:r>
              <a:rPr lang="en-US" b="1" dirty="0"/>
              <a:t>5-bit numbers </a:t>
            </a:r>
            <a:r>
              <a:rPr lang="en-US" dirty="0"/>
              <a:t>used to </a:t>
            </a:r>
            <a:r>
              <a:rPr lang="en-US" b="1" dirty="0"/>
              <a:t>index </a:t>
            </a:r>
            <a:r>
              <a:rPr lang="en-US" dirty="0"/>
              <a:t>the registers in the register file.</a:t>
            </a:r>
          </a:p>
        </p:txBody>
      </p:sp>
      <p:sp>
        <p:nvSpPr>
          <p:cNvPr id="4" name="Footer Placeholder 3">
            <a:extLst>
              <a:ext uri="{FF2B5EF4-FFF2-40B4-BE49-F238E27FC236}">
                <a16:creationId xmlns:a16="http://schemas.microsoft.com/office/drawing/2014/main" id="{BD2E787A-A641-A54B-8237-2EAD12E65461}"/>
              </a:ext>
            </a:extLst>
          </p:cNvPr>
          <p:cNvSpPr>
            <a:spLocks noGrp="1"/>
          </p:cNvSpPr>
          <p:nvPr>
            <p:ph type="ftr" sz="quarter" idx="11"/>
          </p:nvPr>
        </p:nvSpPr>
        <p:spPr/>
        <p:txBody>
          <a:bodyPr/>
          <a:lstStyle/>
          <a:p>
            <a:r>
              <a:rPr lang="is-IS"/>
              <a:t>CS447</a:t>
            </a:r>
            <a:endParaRPr lang="en-US" dirty="0"/>
          </a:p>
        </p:txBody>
      </p:sp>
      <p:sp>
        <p:nvSpPr>
          <p:cNvPr id="5" name="Slide Number Placeholder 4">
            <a:extLst>
              <a:ext uri="{FF2B5EF4-FFF2-40B4-BE49-F238E27FC236}">
                <a16:creationId xmlns:a16="http://schemas.microsoft.com/office/drawing/2014/main" id="{5738C549-6157-4041-ADE7-3A6C7013E1C3}"/>
              </a:ext>
            </a:extLst>
          </p:cNvPr>
          <p:cNvSpPr>
            <a:spLocks noGrp="1"/>
          </p:cNvSpPr>
          <p:nvPr>
            <p:ph type="sldNum" sz="quarter" idx="12"/>
          </p:nvPr>
        </p:nvSpPr>
        <p:spPr/>
        <p:txBody>
          <a:bodyPr/>
          <a:lstStyle/>
          <a:p>
            <a:fld id="{3552B95B-556F-44BD-91A5-D80C1B9E2BB3}" type="slidenum">
              <a:rPr lang="en-US" smtClean="0"/>
              <a:pPr/>
              <a:t>5</a:t>
            </a:fld>
            <a:endParaRPr lang="en-US"/>
          </a:p>
        </p:txBody>
      </p:sp>
      <p:sp>
        <p:nvSpPr>
          <p:cNvPr id="6" name="TextBox 5">
            <a:extLst>
              <a:ext uri="{FF2B5EF4-FFF2-40B4-BE49-F238E27FC236}">
                <a16:creationId xmlns:a16="http://schemas.microsoft.com/office/drawing/2014/main" id="{C0135B5B-FD22-BE45-83C1-1D244E679A22}"/>
              </a:ext>
            </a:extLst>
          </p:cNvPr>
          <p:cNvSpPr txBox="1"/>
          <p:nvPr/>
        </p:nvSpPr>
        <p:spPr>
          <a:xfrm>
            <a:off x="1649740" y="2301654"/>
            <a:ext cx="5844520" cy="430887"/>
          </a:xfrm>
          <a:prstGeom prst="rect">
            <a:avLst/>
          </a:prstGeom>
          <a:noFill/>
        </p:spPr>
        <p:txBody>
          <a:bodyPr wrap="square" rtlCol="0">
            <a:spAutoFit/>
          </a:bodyPr>
          <a:lstStyle/>
          <a:p>
            <a:pPr algn="ctr"/>
            <a:r>
              <a:rPr lang="en-US" sz="2200" dirty="0"/>
              <a:t>this instruction might be interpreted as:</a:t>
            </a:r>
          </a:p>
        </p:txBody>
      </p:sp>
      <p:sp>
        <p:nvSpPr>
          <p:cNvPr id="7" name="TextBox 6">
            <a:extLst>
              <a:ext uri="{FF2B5EF4-FFF2-40B4-BE49-F238E27FC236}">
                <a16:creationId xmlns:a16="http://schemas.microsoft.com/office/drawing/2014/main" id="{61B93923-D546-4D4C-8F7F-CAAEFF560735}"/>
              </a:ext>
            </a:extLst>
          </p:cNvPr>
          <p:cNvSpPr txBox="1"/>
          <p:nvPr/>
        </p:nvSpPr>
        <p:spPr>
          <a:xfrm>
            <a:off x="1790700" y="2831435"/>
            <a:ext cx="5562600" cy="523220"/>
          </a:xfrm>
          <a:prstGeom prst="rect">
            <a:avLst/>
          </a:prstGeom>
          <a:noFill/>
        </p:spPr>
        <p:txBody>
          <a:bodyPr wrap="square" rtlCol="0">
            <a:spAutoFit/>
          </a:bodyPr>
          <a:lstStyle/>
          <a:p>
            <a:r>
              <a:rPr lang="en-US" sz="2800" b="1" dirty="0">
                <a:latin typeface="Consolas" charset="0"/>
                <a:ea typeface="Consolas" charset="0"/>
                <a:cs typeface="Consolas" charset="0"/>
              </a:rPr>
              <a:t>REG[</a:t>
            </a:r>
            <a:r>
              <a:rPr lang="en-US" sz="2800" b="1" dirty="0" err="1">
                <a:latin typeface="Consolas" charset="0"/>
                <a:ea typeface="Consolas" charset="0"/>
                <a:cs typeface="Consolas" charset="0"/>
              </a:rPr>
              <a:t>rd</a:t>
            </a:r>
            <a:r>
              <a:rPr lang="en-US" sz="2800" b="1" dirty="0">
                <a:latin typeface="Consolas" charset="0"/>
                <a:ea typeface="Consolas" charset="0"/>
                <a:cs typeface="Consolas" charset="0"/>
              </a:rPr>
              <a:t>] = REG[</a:t>
            </a:r>
            <a:r>
              <a:rPr lang="en-US" sz="2800" b="1" dirty="0" err="1">
                <a:latin typeface="Consolas" charset="0"/>
                <a:ea typeface="Consolas" charset="0"/>
                <a:cs typeface="Consolas" charset="0"/>
              </a:rPr>
              <a:t>rs</a:t>
            </a:r>
            <a:r>
              <a:rPr lang="en-US" sz="2800" b="1" dirty="0">
                <a:latin typeface="Consolas" charset="0"/>
                <a:ea typeface="Consolas" charset="0"/>
                <a:cs typeface="Consolas" charset="0"/>
              </a:rPr>
              <a:t>] + REG[</a:t>
            </a:r>
            <a:r>
              <a:rPr lang="en-US" sz="2800" b="1" dirty="0" err="1">
                <a:latin typeface="Consolas" charset="0"/>
                <a:ea typeface="Consolas" charset="0"/>
                <a:cs typeface="Consolas" charset="0"/>
              </a:rPr>
              <a:t>rt</a:t>
            </a:r>
            <a:r>
              <a:rPr lang="en-US" sz="2800" b="1" dirty="0">
                <a:latin typeface="Consolas" charset="0"/>
                <a:ea typeface="Consolas" charset="0"/>
                <a:cs typeface="Consolas" charset="0"/>
              </a:rPr>
              <a:t>]</a:t>
            </a:r>
          </a:p>
        </p:txBody>
      </p:sp>
      <p:sp>
        <p:nvSpPr>
          <p:cNvPr id="8" name="TextBox 7">
            <a:extLst>
              <a:ext uri="{FF2B5EF4-FFF2-40B4-BE49-F238E27FC236}">
                <a16:creationId xmlns:a16="http://schemas.microsoft.com/office/drawing/2014/main" id="{25BB5489-87D8-554C-A515-7EF7D2BFF282}"/>
              </a:ext>
            </a:extLst>
          </p:cNvPr>
          <p:cNvSpPr txBox="1"/>
          <p:nvPr/>
        </p:nvSpPr>
        <p:spPr>
          <a:xfrm>
            <a:off x="2819400" y="1679540"/>
            <a:ext cx="3002441" cy="523220"/>
          </a:xfrm>
          <a:prstGeom prst="rect">
            <a:avLst/>
          </a:prstGeom>
          <a:noFill/>
        </p:spPr>
        <p:txBody>
          <a:bodyPr wrap="square" rtlCol="0">
            <a:spAutoFit/>
          </a:bodyPr>
          <a:lstStyle/>
          <a:p>
            <a:r>
              <a:rPr lang="en-US" sz="2800" b="1" dirty="0">
                <a:solidFill>
                  <a:srgbClr val="FF0000"/>
                </a:solidFill>
                <a:latin typeface="Consolas" charset="0"/>
                <a:ea typeface="Consolas" charset="0"/>
                <a:cs typeface="Consolas" charset="0"/>
              </a:rPr>
              <a:t>add</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rd</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rs</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rt</a:t>
            </a:r>
            <a:endParaRPr lang="en-US" sz="2800" b="1" dirty="0">
              <a:latin typeface="Consolas" charset="0"/>
              <a:ea typeface="Consolas" charset="0"/>
              <a:cs typeface="Consolas" charset="0"/>
            </a:endParaRPr>
          </a:p>
        </p:txBody>
      </p:sp>
      <p:sp>
        <p:nvSpPr>
          <p:cNvPr id="9" name="TextBox 8">
            <a:extLst>
              <a:ext uri="{FF2B5EF4-FFF2-40B4-BE49-F238E27FC236}">
                <a16:creationId xmlns:a16="http://schemas.microsoft.com/office/drawing/2014/main" id="{E20B808C-0FE7-BD4F-98B4-133D3E9985B0}"/>
              </a:ext>
            </a:extLst>
          </p:cNvPr>
          <p:cNvSpPr txBox="1"/>
          <p:nvPr/>
        </p:nvSpPr>
        <p:spPr>
          <a:xfrm>
            <a:off x="990600" y="3453549"/>
            <a:ext cx="7162800" cy="430887"/>
          </a:xfrm>
          <a:prstGeom prst="rect">
            <a:avLst/>
          </a:prstGeom>
          <a:noFill/>
        </p:spPr>
        <p:txBody>
          <a:bodyPr wrap="square" rtlCol="0">
            <a:spAutoFit/>
          </a:bodyPr>
          <a:lstStyle/>
          <a:p>
            <a:pPr algn="ctr"/>
            <a:r>
              <a:rPr lang="en-US" sz="2200" dirty="0"/>
              <a:t>where </a:t>
            </a:r>
            <a:r>
              <a:rPr lang="en-US" sz="2200" b="1" dirty="0">
                <a:latin typeface="Consolas" panose="020B0609020204030204" pitchFamily="49" charset="0"/>
                <a:cs typeface="Consolas" panose="020B0609020204030204" pitchFamily="49" charset="0"/>
              </a:rPr>
              <a:t>REG[x] </a:t>
            </a:r>
            <a:r>
              <a:rPr lang="en-US" sz="2200" dirty="0"/>
              <a:t>means “the value of register number x.”</a:t>
            </a:r>
          </a:p>
        </p:txBody>
      </p:sp>
      <p:sp>
        <p:nvSpPr>
          <p:cNvPr id="10" name="TextBox 9">
            <a:extLst>
              <a:ext uri="{FF2B5EF4-FFF2-40B4-BE49-F238E27FC236}">
                <a16:creationId xmlns:a16="http://schemas.microsoft.com/office/drawing/2014/main" id="{20617A26-5222-054F-AE3B-FED988C910CE}"/>
              </a:ext>
            </a:extLst>
          </p:cNvPr>
          <p:cNvSpPr txBox="1"/>
          <p:nvPr/>
        </p:nvSpPr>
        <p:spPr>
          <a:xfrm>
            <a:off x="1943100" y="3983330"/>
            <a:ext cx="5410200" cy="769441"/>
          </a:xfrm>
          <a:prstGeom prst="rect">
            <a:avLst/>
          </a:prstGeom>
          <a:noFill/>
        </p:spPr>
        <p:txBody>
          <a:bodyPr wrap="square" rtlCol="0">
            <a:spAutoFit/>
          </a:bodyPr>
          <a:lstStyle/>
          <a:p>
            <a:pPr algn="ctr"/>
            <a:r>
              <a:rPr lang="en-US" sz="2200" b="1" dirty="0">
                <a:solidFill>
                  <a:srgbClr val="FF0000"/>
                </a:solidFill>
              </a:rPr>
              <a:t>do not confuse e.g. </a:t>
            </a:r>
            <a:r>
              <a:rPr lang="en-US" sz="2200" b="1" dirty="0" err="1">
                <a:solidFill>
                  <a:srgbClr val="FF0000"/>
                </a:solidFill>
                <a:latin typeface="Consolas" panose="020B0609020204030204" pitchFamily="49" charset="0"/>
                <a:cs typeface="Consolas" panose="020B0609020204030204" pitchFamily="49" charset="0"/>
              </a:rPr>
              <a:t>rd</a:t>
            </a:r>
            <a:r>
              <a:rPr lang="en-US" sz="2200" b="1" dirty="0">
                <a:solidFill>
                  <a:srgbClr val="FF0000"/>
                </a:solidFill>
              </a:rPr>
              <a:t> with </a:t>
            </a:r>
            <a:r>
              <a:rPr lang="en-US" sz="2200" b="1" dirty="0">
                <a:solidFill>
                  <a:srgbClr val="FF0000"/>
                </a:solidFill>
                <a:latin typeface="Consolas" panose="020B0609020204030204" pitchFamily="49" charset="0"/>
                <a:cs typeface="Consolas" panose="020B0609020204030204" pitchFamily="49" charset="0"/>
              </a:rPr>
              <a:t>REG[</a:t>
            </a:r>
            <a:r>
              <a:rPr lang="en-US" sz="2200" b="1" dirty="0" err="1">
                <a:solidFill>
                  <a:srgbClr val="FF0000"/>
                </a:solidFill>
                <a:latin typeface="Consolas" panose="020B0609020204030204" pitchFamily="49" charset="0"/>
                <a:cs typeface="Consolas" panose="020B0609020204030204" pitchFamily="49" charset="0"/>
              </a:rPr>
              <a:t>rd</a:t>
            </a:r>
            <a:r>
              <a:rPr lang="en-US" sz="2200" b="1" dirty="0">
                <a:solidFill>
                  <a:srgbClr val="FF0000"/>
                </a:solidFill>
                <a:latin typeface="Consolas" panose="020B0609020204030204" pitchFamily="49" charset="0"/>
                <a:cs typeface="Consolas" panose="020B0609020204030204" pitchFamily="49" charset="0"/>
              </a:rPr>
              <a:t>]</a:t>
            </a:r>
            <a:r>
              <a:rPr lang="en-US" sz="2200" b="1" dirty="0">
                <a:solidFill>
                  <a:srgbClr val="FF0000"/>
                </a:solidFill>
              </a:rPr>
              <a:t>! they are very different things!</a:t>
            </a:r>
          </a:p>
        </p:txBody>
      </p:sp>
    </p:spTree>
    <p:extLst>
      <p:ext uri="{BB962C8B-B14F-4D97-AF65-F5344CB8AC3E}">
        <p14:creationId xmlns:p14="http://schemas.microsoft.com/office/powerpoint/2010/main" val="19059062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MIPS register file</a:t>
            </a:r>
          </a:p>
        </p:txBody>
      </p:sp>
      <p:sp>
        <p:nvSpPr>
          <p:cNvPr id="3" name="Content Placeholder 2"/>
          <p:cNvSpPr>
            <a:spLocks noGrp="1"/>
          </p:cNvSpPr>
          <p:nvPr>
            <p:ph idx="1"/>
          </p:nvPr>
        </p:nvSpPr>
        <p:spPr>
          <a:xfrm>
            <a:off x="152400" y="495301"/>
            <a:ext cx="8763000" cy="533399"/>
          </a:xfrm>
        </p:spPr>
        <p:txBody>
          <a:bodyPr>
            <a:normAutofit/>
          </a:bodyPr>
          <a:lstStyle/>
          <a:p>
            <a:r>
              <a:rPr lang="en-US" dirty="0" err="1"/>
              <a:t>soooo</a:t>
            </a:r>
            <a:r>
              <a:rPr lang="en-US" dirty="0"/>
              <a:t> we're </a:t>
            </a:r>
            <a:r>
              <a:rPr lang="en-US" dirty="0" err="1"/>
              <a:t>gonna</a:t>
            </a:r>
            <a:r>
              <a:rPr lang="en-US" dirty="0"/>
              <a:t> need 32 registers, right?</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6</a:t>
            </a:fld>
            <a:endParaRPr lang="en-US"/>
          </a:p>
        </p:txBody>
      </p:sp>
      <p:graphicFrame>
        <p:nvGraphicFramePr>
          <p:cNvPr id="28" name="Table 27"/>
          <p:cNvGraphicFramePr>
            <a:graphicFrameLocks noGrp="1"/>
          </p:cNvGraphicFramePr>
          <p:nvPr>
            <p:extLst>
              <p:ext uri="{D42A27DB-BD31-4B8C-83A1-F6EECF244321}">
                <p14:modId xmlns:p14="http://schemas.microsoft.com/office/powerpoint/2010/main" val="1007234918"/>
              </p:ext>
            </p:extLst>
          </p:nvPr>
        </p:nvGraphicFramePr>
        <p:xfrm>
          <a:off x="1607820" y="1164432"/>
          <a:ext cx="5852160" cy="2926080"/>
        </p:xfrm>
        <a:graphic>
          <a:graphicData uri="http://schemas.openxmlformats.org/drawingml/2006/table">
            <a:tbl>
              <a:tblPr bandRow="1">
                <a:tableStyleId>{7DF18680-E054-41AD-8BC1-D1AEF772440D}</a:tableStyleId>
              </a:tblPr>
              <a:tblGrid>
                <a:gridCol w="731520">
                  <a:extLst>
                    <a:ext uri="{9D8B030D-6E8A-4147-A177-3AD203B41FA5}">
                      <a16:colId xmlns:a16="http://schemas.microsoft.com/office/drawing/2014/main" val="20000"/>
                    </a:ext>
                  </a:extLst>
                </a:gridCol>
                <a:gridCol w="731520">
                  <a:extLst>
                    <a:ext uri="{9D8B030D-6E8A-4147-A177-3AD203B41FA5}">
                      <a16:colId xmlns:a16="http://schemas.microsoft.com/office/drawing/2014/main" val="20001"/>
                    </a:ext>
                  </a:extLst>
                </a:gridCol>
                <a:gridCol w="731520">
                  <a:extLst>
                    <a:ext uri="{9D8B030D-6E8A-4147-A177-3AD203B41FA5}">
                      <a16:colId xmlns:a16="http://schemas.microsoft.com/office/drawing/2014/main" val="20002"/>
                    </a:ext>
                  </a:extLst>
                </a:gridCol>
                <a:gridCol w="731520">
                  <a:extLst>
                    <a:ext uri="{9D8B030D-6E8A-4147-A177-3AD203B41FA5}">
                      <a16:colId xmlns:a16="http://schemas.microsoft.com/office/drawing/2014/main" val="20003"/>
                    </a:ext>
                  </a:extLst>
                </a:gridCol>
                <a:gridCol w="731520">
                  <a:extLst>
                    <a:ext uri="{9D8B030D-6E8A-4147-A177-3AD203B41FA5}">
                      <a16:colId xmlns:a16="http://schemas.microsoft.com/office/drawing/2014/main" val="20004"/>
                    </a:ext>
                  </a:extLst>
                </a:gridCol>
                <a:gridCol w="731520">
                  <a:extLst>
                    <a:ext uri="{9D8B030D-6E8A-4147-A177-3AD203B41FA5}">
                      <a16:colId xmlns:a16="http://schemas.microsoft.com/office/drawing/2014/main" val="20005"/>
                    </a:ext>
                  </a:extLst>
                </a:gridCol>
                <a:gridCol w="731520">
                  <a:extLst>
                    <a:ext uri="{9D8B030D-6E8A-4147-A177-3AD203B41FA5}">
                      <a16:colId xmlns:a16="http://schemas.microsoft.com/office/drawing/2014/main" val="20006"/>
                    </a:ext>
                  </a:extLst>
                </a:gridCol>
                <a:gridCol w="731520">
                  <a:extLst>
                    <a:ext uri="{9D8B030D-6E8A-4147-A177-3AD203B41FA5}">
                      <a16:colId xmlns:a16="http://schemas.microsoft.com/office/drawing/2014/main" val="20007"/>
                    </a:ext>
                  </a:extLst>
                </a:gridCol>
              </a:tblGrid>
              <a:tr h="731520">
                <a:tc>
                  <a:txBody>
                    <a:bodyPr/>
                    <a:lstStyle/>
                    <a:p>
                      <a:pPr algn="ctr"/>
                      <a:r>
                        <a:rPr lang="en-US" sz="2800" b="1" dirty="0">
                          <a:latin typeface="Consolas" charset="0"/>
                          <a:ea typeface="Consolas" charset="0"/>
                          <a:cs typeface="Consolas" charset="0"/>
                        </a:rPr>
                        <a:t>0</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1</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2</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3</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4</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5</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6</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7</a:t>
                      </a:r>
                    </a:p>
                  </a:txBody>
                  <a:tcPr marL="0" marR="0" marT="0" marB="0" anchor="ctr">
                    <a:solidFill>
                      <a:schemeClr val="accent1">
                        <a:lumMod val="60000"/>
                        <a:lumOff val="40000"/>
                      </a:schemeClr>
                    </a:solidFill>
                  </a:tcPr>
                </a:tc>
                <a:extLst>
                  <a:ext uri="{0D108BD9-81ED-4DB2-BD59-A6C34878D82A}">
                    <a16:rowId xmlns:a16="http://schemas.microsoft.com/office/drawing/2014/main" val="10000"/>
                  </a:ext>
                </a:extLst>
              </a:tr>
              <a:tr h="731520">
                <a:tc>
                  <a:txBody>
                    <a:bodyPr/>
                    <a:lstStyle/>
                    <a:p>
                      <a:pPr algn="ctr"/>
                      <a:r>
                        <a:rPr lang="en-US" sz="2800" b="1" dirty="0">
                          <a:latin typeface="Consolas" charset="0"/>
                          <a:ea typeface="Consolas" charset="0"/>
                          <a:cs typeface="Consolas" charset="0"/>
                        </a:rPr>
                        <a:t>8</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9</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10</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11</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12</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13</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14</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15</a:t>
                      </a:r>
                    </a:p>
                  </a:txBody>
                  <a:tcPr marL="0" marR="0" marT="0" marB="0" anchor="ctr">
                    <a:solidFill>
                      <a:schemeClr val="accent1">
                        <a:lumMod val="60000"/>
                        <a:lumOff val="40000"/>
                      </a:schemeClr>
                    </a:solidFill>
                  </a:tcPr>
                </a:tc>
                <a:extLst>
                  <a:ext uri="{0D108BD9-81ED-4DB2-BD59-A6C34878D82A}">
                    <a16:rowId xmlns:a16="http://schemas.microsoft.com/office/drawing/2014/main" val="10001"/>
                  </a:ext>
                </a:extLst>
              </a:tr>
              <a:tr h="731520">
                <a:tc>
                  <a:txBody>
                    <a:bodyPr/>
                    <a:lstStyle/>
                    <a:p>
                      <a:pPr algn="ctr"/>
                      <a:r>
                        <a:rPr lang="en-US" sz="2800" b="1" dirty="0">
                          <a:latin typeface="Consolas" charset="0"/>
                          <a:ea typeface="Consolas" charset="0"/>
                          <a:cs typeface="Consolas" charset="0"/>
                        </a:rPr>
                        <a:t>16</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17</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18</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19</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20</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21</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22</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23</a:t>
                      </a:r>
                    </a:p>
                  </a:txBody>
                  <a:tcPr marL="0" marR="0" marT="0" marB="0" anchor="ctr">
                    <a:solidFill>
                      <a:schemeClr val="accent1">
                        <a:lumMod val="60000"/>
                        <a:lumOff val="40000"/>
                      </a:schemeClr>
                    </a:solidFill>
                  </a:tcPr>
                </a:tc>
                <a:extLst>
                  <a:ext uri="{0D108BD9-81ED-4DB2-BD59-A6C34878D82A}">
                    <a16:rowId xmlns:a16="http://schemas.microsoft.com/office/drawing/2014/main" val="10002"/>
                  </a:ext>
                </a:extLst>
              </a:tr>
              <a:tr h="731520">
                <a:tc>
                  <a:txBody>
                    <a:bodyPr/>
                    <a:lstStyle/>
                    <a:p>
                      <a:pPr algn="ctr"/>
                      <a:r>
                        <a:rPr lang="en-US" sz="2800" b="1" dirty="0">
                          <a:latin typeface="Consolas" charset="0"/>
                          <a:ea typeface="Consolas" charset="0"/>
                          <a:cs typeface="Consolas" charset="0"/>
                        </a:rPr>
                        <a:t>24</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25</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26</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27</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28</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29</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30</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31</a:t>
                      </a:r>
                    </a:p>
                  </a:txBody>
                  <a:tcPr marL="0" marR="0" marT="0" marB="0" anchor="ctr">
                    <a:solidFill>
                      <a:schemeClr val="accent1">
                        <a:lumMod val="60000"/>
                        <a:lumOff val="40000"/>
                      </a:schemeClr>
                    </a:solidFill>
                  </a:tcPr>
                </a:tc>
                <a:extLst>
                  <a:ext uri="{0D108BD9-81ED-4DB2-BD59-A6C34878D82A}">
                    <a16:rowId xmlns:a16="http://schemas.microsoft.com/office/drawing/2014/main" val="10003"/>
                  </a:ext>
                </a:extLst>
              </a:tr>
            </a:tbl>
          </a:graphicData>
        </a:graphic>
      </p:graphicFrame>
      <p:sp>
        <p:nvSpPr>
          <p:cNvPr id="36" name="TextBox 35"/>
          <p:cNvSpPr txBox="1"/>
          <p:nvPr/>
        </p:nvSpPr>
        <p:spPr>
          <a:xfrm>
            <a:off x="609600" y="4230160"/>
            <a:ext cx="6297888" cy="430887"/>
          </a:xfrm>
          <a:prstGeom prst="rect">
            <a:avLst/>
          </a:prstGeom>
          <a:noFill/>
        </p:spPr>
        <p:txBody>
          <a:bodyPr wrap="square" rtlCol="0">
            <a:spAutoFit/>
          </a:bodyPr>
          <a:lstStyle/>
          <a:p>
            <a:pPr algn="ctr"/>
            <a:r>
              <a:rPr lang="en-US" sz="2200" dirty="0"/>
              <a:t>this would be a pain to put on slides </a:t>
            </a:r>
            <a:r>
              <a:rPr lang="en-US" sz="2200" dirty="0" err="1"/>
              <a:t>sooooo</a:t>
            </a:r>
            <a:endParaRPr lang="en-US" sz="2200" i="1" dirty="0"/>
          </a:p>
        </p:txBody>
      </p:sp>
      <p:sp>
        <p:nvSpPr>
          <p:cNvPr id="37" name="TextBox 36"/>
          <p:cNvSpPr txBox="1"/>
          <p:nvPr/>
        </p:nvSpPr>
        <p:spPr>
          <a:xfrm>
            <a:off x="2286000" y="4661047"/>
            <a:ext cx="6297888" cy="430887"/>
          </a:xfrm>
          <a:prstGeom prst="rect">
            <a:avLst/>
          </a:prstGeom>
          <a:noFill/>
        </p:spPr>
        <p:txBody>
          <a:bodyPr wrap="square" rtlCol="0">
            <a:spAutoFit/>
          </a:bodyPr>
          <a:lstStyle/>
          <a:p>
            <a:pPr algn="ctr"/>
            <a:r>
              <a:rPr lang="en-US" sz="2200" b="1" dirty="0"/>
              <a:t>let's just look at the first 4 instead.</a:t>
            </a:r>
            <a:endParaRPr lang="en-US" sz="2200" b="1" i="1" dirty="0"/>
          </a:p>
        </p:txBody>
      </p:sp>
      <p:graphicFrame>
        <p:nvGraphicFramePr>
          <p:cNvPr id="11" name="Table 10"/>
          <p:cNvGraphicFramePr>
            <a:graphicFrameLocks noGrp="1"/>
          </p:cNvGraphicFramePr>
          <p:nvPr>
            <p:extLst>
              <p:ext uri="{D42A27DB-BD31-4B8C-83A1-F6EECF244321}">
                <p14:modId xmlns:p14="http://schemas.microsoft.com/office/powerpoint/2010/main" val="2131161172"/>
              </p:ext>
            </p:extLst>
          </p:nvPr>
        </p:nvGraphicFramePr>
        <p:xfrm>
          <a:off x="1607820" y="1164432"/>
          <a:ext cx="2926080" cy="731520"/>
        </p:xfrm>
        <a:graphic>
          <a:graphicData uri="http://schemas.openxmlformats.org/drawingml/2006/table">
            <a:tbl>
              <a:tblPr bandRow="1">
                <a:tableStyleId>{7DF18680-E054-41AD-8BC1-D1AEF772440D}</a:tableStyleId>
              </a:tblPr>
              <a:tblGrid>
                <a:gridCol w="731520">
                  <a:extLst>
                    <a:ext uri="{9D8B030D-6E8A-4147-A177-3AD203B41FA5}">
                      <a16:colId xmlns:a16="http://schemas.microsoft.com/office/drawing/2014/main" val="20000"/>
                    </a:ext>
                  </a:extLst>
                </a:gridCol>
                <a:gridCol w="731520">
                  <a:extLst>
                    <a:ext uri="{9D8B030D-6E8A-4147-A177-3AD203B41FA5}">
                      <a16:colId xmlns:a16="http://schemas.microsoft.com/office/drawing/2014/main" val="20001"/>
                    </a:ext>
                  </a:extLst>
                </a:gridCol>
                <a:gridCol w="731520">
                  <a:extLst>
                    <a:ext uri="{9D8B030D-6E8A-4147-A177-3AD203B41FA5}">
                      <a16:colId xmlns:a16="http://schemas.microsoft.com/office/drawing/2014/main" val="20002"/>
                    </a:ext>
                  </a:extLst>
                </a:gridCol>
                <a:gridCol w="731520">
                  <a:extLst>
                    <a:ext uri="{9D8B030D-6E8A-4147-A177-3AD203B41FA5}">
                      <a16:colId xmlns:a16="http://schemas.microsoft.com/office/drawing/2014/main" val="20003"/>
                    </a:ext>
                  </a:extLst>
                </a:gridCol>
              </a:tblGrid>
              <a:tr h="731520">
                <a:tc>
                  <a:txBody>
                    <a:bodyPr/>
                    <a:lstStyle/>
                    <a:p>
                      <a:pPr algn="ctr"/>
                      <a:r>
                        <a:rPr lang="en-US" sz="2800" b="1" dirty="0">
                          <a:latin typeface="Consolas" charset="0"/>
                          <a:ea typeface="Consolas" charset="0"/>
                          <a:cs typeface="Consolas" charset="0"/>
                        </a:rPr>
                        <a:t>0</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1</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2</a:t>
                      </a:r>
                    </a:p>
                  </a:txBody>
                  <a:tcPr marL="0" marR="0" marT="0" marB="0" anchor="ctr">
                    <a:solidFill>
                      <a:schemeClr val="accent1">
                        <a:lumMod val="60000"/>
                        <a:lumOff val="40000"/>
                      </a:schemeClr>
                    </a:solidFill>
                  </a:tcPr>
                </a:tc>
                <a:tc>
                  <a:txBody>
                    <a:bodyPr/>
                    <a:lstStyle/>
                    <a:p>
                      <a:pPr algn="ctr"/>
                      <a:r>
                        <a:rPr lang="en-US" sz="2800" b="1" dirty="0">
                          <a:latin typeface="Consolas" charset="0"/>
                          <a:ea typeface="Consolas" charset="0"/>
                          <a:cs typeface="Consolas" charset="0"/>
                        </a:rPr>
                        <a:t>3</a:t>
                      </a:r>
                    </a:p>
                  </a:txBody>
                  <a:tcPr marL="0" marR="0" marT="0" marB="0" anchor="ctr">
                    <a:solidFill>
                      <a:schemeClr val="accent1">
                        <a:lumMod val="60000"/>
                        <a:lumOff val="4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848695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28"/>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 of the MIPS register file</a:t>
            </a:r>
            <a:r>
              <a:rPr lang="en-US" sz="2000" dirty="0"/>
              <a:t> (animated)</a:t>
            </a:r>
          </a:p>
        </p:txBody>
      </p:sp>
      <p:sp>
        <p:nvSpPr>
          <p:cNvPr id="3" name="Content Placeholder 2"/>
          <p:cNvSpPr>
            <a:spLocks noGrp="1"/>
          </p:cNvSpPr>
          <p:nvPr>
            <p:ph idx="1"/>
          </p:nvPr>
        </p:nvSpPr>
        <p:spPr>
          <a:xfrm>
            <a:off x="152400" y="495301"/>
            <a:ext cx="8991600" cy="533399"/>
          </a:xfrm>
        </p:spPr>
        <p:txBody>
          <a:bodyPr/>
          <a:lstStyle/>
          <a:p>
            <a:r>
              <a:rPr lang="en-US" dirty="0" err="1"/>
              <a:t>soooo</a:t>
            </a:r>
            <a:r>
              <a:rPr lang="en-US" dirty="0"/>
              <a:t> we're </a:t>
            </a:r>
            <a:r>
              <a:rPr lang="en-US" dirty="0" err="1"/>
              <a:t>gonna</a:t>
            </a:r>
            <a:r>
              <a:rPr lang="en-US" dirty="0"/>
              <a:t> need 4 registers, right?</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7</a:t>
            </a:fld>
            <a:endParaRPr lang="en-US"/>
          </a:p>
        </p:txBody>
      </p:sp>
      <p:grpSp>
        <p:nvGrpSpPr>
          <p:cNvPr id="6" name="Group 5"/>
          <p:cNvGrpSpPr/>
          <p:nvPr/>
        </p:nvGrpSpPr>
        <p:grpSpPr>
          <a:xfrm>
            <a:off x="3727927" y="1104900"/>
            <a:ext cx="1252406" cy="914400"/>
            <a:chOff x="3490214" y="1866901"/>
            <a:chExt cx="1990719" cy="1453453"/>
          </a:xfrm>
        </p:grpSpPr>
        <p:grpSp>
          <p:nvGrpSpPr>
            <p:cNvPr id="7" name="Group 6"/>
            <p:cNvGrpSpPr/>
            <p:nvPr/>
          </p:nvGrpSpPr>
          <p:grpSpPr>
            <a:xfrm>
              <a:off x="3505198" y="1866901"/>
              <a:ext cx="1447798" cy="1453453"/>
              <a:chOff x="3962399" y="1333500"/>
              <a:chExt cx="761999" cy="764975"/>
            </a:xfrm>
          </p:grpSpPr>
          <p:sp>
            <p:nvSpPr>
              <p:cNvPr id="11" name="Rectangle 10"/>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12"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8" name="TextBox 7"/>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9" name="TextBox 8"/>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10" name="TextBox 9"/>
            <p:cNvSpPr txBox="1"/>
            <p:nvPr/>
          </p:nvSpPr>
          <p:spPr>
            <a:xfrm>
              <a:off x="3490214" y="2529816"/>
              <a:ext cx="665537" cy="538137"/>
            </a:xfrm>
            <a:prstGeom prst="rect">
              <a:avLst/>
            </a:prstGeom>
            <a:noFill/>
          </p:spPr>
          <p:txBody>
            <a:bodyPr wrap="none" rtlCol="0">
              <a:spAutoFit/>
            </a:bodyPr>
            <a:lstStyle/>
            <a:p>
              <a:r>
                <a:rPr lang="en-US" sz="1600" b="1" dirty="0" err="1"/>
                <a:t>en</a:t>
              </a:r>
              <a:endParaRPr lang="en-US" sz="1600" b="1" dirty="0"/>
            </a:p>
          </p:txBody>
        </p:sp>
        <p:sp>
          <p:nvSpPr>
            <p:cNvPr id="34" name="TextBox 33"/>
            <p:cNvSpPr txBox="1"/>
            <p:nvPr/>
          </p:nvSpPr>
          <p:spPr>
            <a:xfrm>
              <a:off x="4952988" y="2659098"/>
              <a:ext cx="527945" cy="635981"/>
            </a:xfrm>
            <a:prstGeom prst="rect">
              <a:avLst/>
            </a:prstGeom>
            <a:noFill/>
          </p:spPr>
          <p:txBody>
            <a:bodyPr wrap="none" rtlCol="0">
              <a:spAutoFit/>
            </a:bodyPr>
            <a:lstStyle/>
            <a:p>
              <a:r>
                <a:rPr lang="en-US" sz="2000" b="1" dirty="0"/>
                <a:t>0</a:t>
              </a:r>
            </a:p>
          </p:txBody>
        </p:sp>
      </p:grpSp>
      <p:grpSp>
        <p:nvGrpSpPr>
          <p:cNvPr id="35" name="Group 34"/>
          <p:cNvGrpSpPr/>
          <p:nvPr/>
        </p:nvGrpSpPr>
        <p:grpSpPr>
          <a:xfrm>
            <a:off x="3737354" y="2173891"/>
            <a:ext cx="1252406" cy="914400"/>
            <a:chOff x="3490214" y="1866901"/>
            <a:chExt cx="1990719" cy="1453453"/>
          </a:xfrm>
        </p:grpSpPr>
        <p:grpSp>
          <p:nvGrpSpPr>
            <p:cNvPr id="36" name="Group 35"/>
            <p:cNvGrpSpPr/>
            <p:nvPr/>
          </p:nvGrpSpPr>
          <p:grpSpPr>
            <a:xfrm>
              <a:off x="3505198" y="1866901"/>
              <a:ext cx="1447798" cy="1453453"/>
              <a:chOff x="3962399" y="1333500"/>
              <a:chExt cx="761999" cy="764975"/>
            </a:xfrm>
          </p:grpSpPr>
          <p:sp>
            <p:nvSpPr>
              <p:cNvPr id="41" name="Rectangle 40"/>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42"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37" name="TextBox 36"/>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38" name="TextBox 37"/>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39" name="TextBox 38"/>
            <p:cNvSpPr txBox="1"/>
            <p:nvPr/>
          </p:nvSpPr>
          <p:spPr>
            <a:xfrm>
              <a:off x="3490214" y="2529816"/>
              <a:ext cx="665537" cy="538137"/>
            </a:xfrm>
            <a:prstGeom prst="rect">
              <a:avLst/>
            </a:prstGeom>
            <a:noFill/>
          </p:spPr>
          <p:txBody>
            <a:bodyPr wrap="none" rtlCol="0">
              <a:spAutoFit/>
            </a:bodyPr>
            <a:lstStyle/>
            <a:p>
              <a:r>
                <a:rPr lang="en-US" sz="1600" b="1" dirty="0" err="1"/>
                <a:t>en</a:t>
              </a:r>
              <a:endParaRPr lang="en-US" sz="1600" b="1" dirty="0"/>
            </a:p>
          </p:txBody>
        </p:sp>
        <p:sp>
          <p:nvSpPr>
            <p:cNvPr id="40" name="TextBox 39"/>
            <p:cNvSpPr txBox="1"/>
            <p:nvPr/>
          </p:nvSpPr>
          <p:spPr>
            <a:xfrm>
              <a:off x="4952988" y="2659098"/>
              <a:ext cx="527945" cy="635981"/>
            </a:xfrm>
            <a:prstGeom prst="rect">
              <a:avLst/>
            </a:prstGeom>
            <a:noFill/>
          </p:spPr>
          <p:txBody>
            <a:bodyPr wrap="none" rtlCol="0">
              <a:spAutoFit/>
            </a:bodyPr>
            <a:lstStyle/>
            <a:p>
              <a:r>
                <a:rPr lang="en-US" sz="2000" b="1" dirty="0"/>
                <a:t>1</a:t>
              </a:r>
            </a:p>
          </p:txBody>
        </p:sp>
      </p:grpSp>
      <p:grpSp>
        <p:nvGrpSpPr>
          <p:cNvPr id="43" name="Group 42"/>
          <p:cNvGrpSpPr/>
          <p:nvPr/>
        </p:nvGrpSpPr>
        <p:grpSpPr>
          <a:xfrm>
            <a:off x="3746781" y="3242882"/>
            <a:ext cx="1252406" cy="914400"/>
            <a:chOff x="3490214" y="1866901"/>
            <a:chExt cx="1990719" cy="1453453"/>
          </a:xfrm>
        </p:grpSpPr>
        <p:grpSp>
          <p:nvGrpSpPr>
            <p:cNvPr id="44" name="Group 43"/>
            <p:cNvGrpSpPr/>
            <p:nvPr/>
          </p:nvGrpSpPr>
          <p:grpSpPr>
            <a:xfrm>
              <a:off x="3505198" y="1866901"/>
              <a:ext cx="1447798" cy="1453453"/>
              <a:chOff x="3962399" y="1333500"/>
              <a:chExt cx="761999" cy="764975"/>
            </a:xfrm>
          </p:grpSpPr>
          <p:sp>
            <p:nvSpPr>
              <p:cNvPr id="49" name="Rectangle 48"/>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50"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45" name="TextBox 44"/>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46" name="TextBox 45"/>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47" name="TextBox 46"/>
            <p:cNvSpPr txBox="1"/>
            <p:nvPr/>
          </p:nvSpPr>
          <p:spPr>
            <a:xfrm>
              <a:off x="3490214" y="2529816"/>
              <a:ext cx="665537" cy="538137"/>
            </a:xfrm>
            <a:prstGeom prst="rect">
              <a:avLst/>
            </a:prstGeom>
            <a:noFill/>
          </p:spPr>
          <p:txBody>
            <a:bodyPr wrap="none" rtlCol="0">
              <a:spAutoFit/>
            </a:bodyPr>
            <a:lstStyle/>
            <a:p>
              <a:r>
                <a:rPr lang="en-US" sz="1600" b="1" dirty="0" err="1"/>
                <a:t>en</a:t>
              </a:r>
              <a:endParaRPr lang="en-US" sz="1600" b="1" dirty="0"/>
            </a:p>
          </p:txBody>
        </p:sp>
        <p:sp>
          <p:nvSpPr>
            <p:cNvPr id="48" name="TextBox 47"/>
            <p:cNvSpPr txBox="1"/>
            <p:nvPr/>
          </p:nvSpPr>
          <p:spPr>
            <a:xfrm>
              <a:off x="4952988" y="2659098"/>
              <a:ext cx="527945" cy="635981"/>
            </a:xfrm>
            <a:prstGeom prst="rect">
              <a:avLst/>
            </a:prstGeom>
            <a:noFill/>
          </p:spPr>
          <p:txBody>
            <a:bodyPr wrap="none" rtlCol="0">
              <a:spAutoFit/>
            </a:bodyPr>
            <a:lstStyle/>
            <a:p>
              <a:r>
                <a:rPr lang="en-US" sz="2000" b="1" dirty="0"/>
                <a:t>2</a:t>
              </a:r>
            </a:p>
          </p:txBody>
        </p:sp>
      </p:grpSp>
      <p:grpSp>
        <p:nvGrpSpPr>
          <p:cNvPr id="51" name="Group 50"/>
          <p:cNvGrpSpPr/>
          <p:nvPr/>
        </p:nvGrpSpPr>
        <p:grpSpPr>
          <a:xfrm>
            <a:off x="3756208" y="4311873"/>
            <a:ext cx="1252406" cy="914400"/>
            <a:chOff x="3490214" y="1866901"/>
            <a:chExt cx="1990719" cy="1453453"/>
          </a:xfrm>
        </p:grpSpPr>
        <p:grpSp>
          <p:nvGrpSpPr>
            <p:cNvPr id="52" name="Group 51"/>
            <p:cNvGrpSpPr/>
            <p:nvPr/>
          </p:nvGrpSpPr>
          <p:grpSpPr>
            <a:xfrm>
              <a:off x="3505198" y="1866901"/>
              <a:ext cx="1447798" cy="1453453"/>
              <a:chOff x="3962399" y="1333500"/>
              <a:chExt cx="761999" cy="764975"/>
            </a:xfrm>
          </p:grpSpPr>
          <p:sp>
            <p:nvSpPr>
              <p:cNvPr id="57" name="Rectangle 56"/>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58"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53" name="TextBox 52"/>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54" name="TextBox 53"/>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55" name="TextBox 54"/>
            <p:cNvSpPr txBox="1"/>
            <p:nvPr/>
          </p:nvSpPr>
          <p:spPr>
            <a:xfrm>
              <a:off x="3490214" y="2529816"/>
              <a:ext cx="665537" cy="538137"/>
            </a:xfrm>
            <a:prstGeom prst="rect">
              <a:avLst/>
            </a:prstGeom>
            <a:noFill/>
          </p:spPr>
          <p:txBody>
            <a:bodyPr wrap="none" rtlCol="0">
              <a:spAutoFit/>
            </a:bodyPr>
            <a:lstStyle/>
            <a:p>
              <a:r>
                <a:rPr lang="en-US" sz="1600" b="1" dirty="0" err="1"/>
                <a:t>en</a:t>
              </a:r>
              <a:endParaRPr lang="en-US" sz="1600" b="1" dirty="0"/>
            </a:p>
          </p:txBody>
        </p:sp>
        <p:sp>
          <p:nvSpPr>
            <p:cNvPr id="56" name="TextBox 55"/>
            <p:cNvSpPr txBox="1"/>
            <p:nvPr/>
          </p:nvSpPr>
          <p:spPr>
            <a:xfrm>
              <a:off x="4952988" y="2659098"/>
              <a:ext cx="527945" cy="635981"/>
            </a:xfrm>
            <a:prstGeom prst="rect">
              <a:avLst/>
            </a:prstGeom>
            <a:noFill/>
          </p:spPr>
          <p:txBody>
            <a:bodyPr wrap="none" rtlCol="0">
              <a:spAutoFit/>
            </a:bodyPr>
            <a:lstStyle/>
            <a:p>
              <a:r>
                <a:rPr lang="en-US" sz="2000" b="1" dirty="0"/>
                <a:t>3</a:t>
              </a:r>
            </a:p>
          </p:txBody>
        </p:sp>
      </p:grpSp>
      <p:sp>
        <p:nvSpPr>
          <p:cNvPr id="59" name="TextBox 58"/>
          <p:cNvSpPr txBox="1"/>
          <p:nvPr/>
        </p:nvSpPr>
        <p:spPr>
          <a:xfrm>
            <a:off x="267655" y="1028700"/>
            <a:ext cx="3196363" cy="2800767"/>
          </a:xfrm>
          <a:prstGeom prst="rect">
            <a:avLst/>
          </a:prstGeom>
          <a:noFill/>
        </p:spPr>
        <p:txBody>
          <a:bodyPr wrap="square" rtlCol="0">
            <a:spAutoFit/>
          </a:bodyPr>
          <a:lstStyle/>
          <a:p>
            <a:pPr algn="ctr"/>
            <a:r>
              <a:rPr lang="en-US" sz="2200" dirty="0"/>
              <a:t>except, register 0 is named zero, and it's always 0, and if you write to it, it's still 0, and if you read from it, it's always 0, so maybe it should just be 0. the constant 0.</a:t>
            </a:r>
          </a:p>
        </p:txBody>
      </p:sp>
      <p:sp>
        <p:nvSpPr>
          <p:cNvPr id="60" name="TextBox 59"/>
          <p:cNvSpPr txBox="1"/>
          <p:nvPr/>
        </p:nvSpPr>
        <p:spPr>
          <a:xfrm>
            <a:off x="3829905" y="1144823"/>
            <a:ext cx="756391" cy="830997"/>
          </a:xfrm>
          <a:prstGeom prst="rect">
            <a:avLst/>
          </a:prstGeom>
          <a:noFill/>
        </p:spPr>
        <p:txBody>
          <a:bodyPr wrap="square" rtlCol="0">
            <a:spAutoFit/>
          </a:bodyPr>
          <a:lstStyle/>
          <a:p>
            <a:pPr algn="ctr"/>
            <a:r>
              <a:rPr lang="en-US" sz="4800" b="1" dirty="0"/>
              <a:t>0</a:t>
            </a:r>
          </a:p>
        </p:txBody>
      </p:sp>
      <p:sp>
        <p:nvSpPr>
          <p:cNvPr id="61" name="TextBox 60"/>
          <p:cNvSpPr txBox="1"/>
          <p:nvPr/>
        </p:nvSpPr>
        <p:spPr>
          <a:xfrm>
            <a:off x="5229885" y="1192663"/>
            <a:ext cx="3495091" cy="769441"/>
          </a:xfrm>
          <a:prstGeom prst="rect">
            <a:avLst/>
          </a:prstGeom>
          <a:noFill/>
        </p:spPr>
        <p:txBody>
          <a:bodyPr wrap="square" rtlCol="0">
            <a:spAutoFit/>
          </a:bodyPr>
          <a:lstStyle/>
          <a:p>
            <a:pPr algn="ctr"/>
            <a:r>
              <a:rPr lang="en-US" sz="2200" dirty="0"/>
              <a:t>now let's work on </a:t>
            </a:r>
            <a:r>
              <a:rPr lang="en-US" sz="2200" i="1" dirty="0"/>
              <a:t>reading</a:t>
            </a:r>
            <a:r>
              <a:rPr lang="en-US" sz="2200" dirty="0"/>
              <a:t> from the registers.</a:t>
            </a:r>
          </a:p>
        </p:txBody>
      </p:sp>
      <p:sp>
        <p:nvSpPr>
          <p:cNvPr id="63" name="TextBox 62"/>
          <p:cNvSpPr txBox="1"/>
          <p:nvPr/>
        </p:nvSpPr>
        <p:spPr>
          <a:xfrm>
            <a:off x="5229884" y="2247830"/>
            <a:ext cx="3495091" cy="769441"/>
          </a:xfrm>
          <a:prstGeom prst="rect">
            <a:avLst/>
          </a:prstGeom>
          <a:noFill/>
        </p:spPr>
        <p:txBody>
          <a:bodyPr wrap="square" rtlCol="0">
            <a:spAutoFit/>
          </a:bodyPr>
          <a:lstStyle/>
          <a:p>
            <a:pPr algn="ctr"/>
            <a:r>
              <a:rPr lang="en-US" sz="2200" dirty="0"/>
              <a:t>registers </a:t>
            </a:r>
            <a:r>
              <a:rPr lang="en-US" sz="2200" i="1" dirty="0"/>
              <a:t>constantly</a:t>
            </a:r>
            <a:r>
              <a:rPr lang="en-US" sz="2200" dirty="0"/>
              <a:t> output whatever value they store.</a:t>
            </a:r>
          </a:p>
        </p:txBody>
      </p:sp>
      <p:sp>
        <p:nvSpPr>
          <p:cNvPr id="64" name="TextBox 63"/>
          <p:cNvSpPr txBox="1"/>
          <p:nvPr/>
        </p:nvSpPr>
        <p:spPr>
          <a:xfrm>
            <a:off x="5229883" y="3302997"/>
            <a:ext cx="3495091" cy="769441"/>
          </a:xfrm>
          <a:prstGeom prst="rect">
            <a:avLst/>
          </a:prstGeom>
          <a:noFill/>
        </p:spPr>
        <p:txBody>
          <a:bodyPr wrap="square" rtlCol="0">
            <a:spAutoFit/>
          </a:bodyPr>
          <a:lstStyle/>
          <a:p>
            <a:pPr algn="ctr"/>
            <a:r>
              <a:rPr lang="en-US" sz="2200" dirty="0"/>
              <a:t>how will we </a:t>
            </a:r>
            <a:r>
              <a:rPr lang="en-US" sz="2200" b="1" dirty="0"/>
              <a:t>choose</a:t>
            </a:r>
            <a:r>
              <a:rPr lang="en-US" sz="2200" dirty="0"/>
              <a:t> which register to read, though?</a:t>
            </a:r>
          </a:p>
        </p:txBody>
      </p:sp>
    </p:spTree>
    <p:extLst>
      <p:ext uri="{BB962C8B-B14F-4D97-AF65-F5344CB8AC3E}">
        <p14:creationId xmlns:p14="http://schemas.microsoft.com/office/powerpoint/2010/main" val="10122926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par>
                                <p:cTn id="27" presetID="1" presetClass="exit" presetSubtype="0" fill="hold" nodeType="withEffect">
                                  <p:stCondLst>
                                    <p:cond delay="0"/>
                                  </p:stCondLst>
                                  <p:childTnLst>
                                    <p:set>
                                      <p:cBhvr>
                                        <p:cTn id="28" dur="1" fill="hold">
                                          <p:stCondLst>
                                            <p:cond delay="0"/>
                                          </p:stCondLst>
                                        </p:cTn>
                                        <p:tgtEl>
                                          <p:spTgt spid="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P spid="61" grpId="0"/>
      <p:bldP spid="63" grpId="0"/>
      <p:bldP spid="6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from </a:t>
            </a:r>
            <a:r>
              <a:rPr lang="en-US" i="1" dirty="0"/>
              <a:t>one</a:t>
            </a:r>
            <a:r>
              <a:rPr lang="en-US" dirty="0"/>
              <a:t> register</a:t>
            </a:r>
            <a:r>
              <a:rPr lang="en-US" sz="2000" dirty="0"/>
              <a:t> (animated)</a:t>
            </a:r>
          </a:p>
        </p:txBody>
      </p:sp>
      <p:sp>
        <p:nvSpPr>
          <p:cNvPr id="3" name="Content Placeholder 2"/>
          <p:cNvSpPr>
            <a:spLocks noGrp="1"/>
          </p:cNvSpPr>
          <p:nvPr>
            <p:ph idx="1"/>
          </p:nvPr>
        </p:nvSpPr>
        <p:spPr>
          <a:xfrm>
            <a:off x="152400" y="495302"/>
            <a:ext cx="8763000" cy="541562"/>
          </a:xfrm>
        </p:spPr>
        <p:txBody>
          <a:bodyPr>
            <a:normAutofit/>
          </a:bodyPr>
          <a:lstStyle/>
          <a:p>
            <a:r>
              <a:rPr lang="en-US" dirty="0"/>
              <a:t>we'll use a </a:t>
            </a:r>
            <a:r>
              <a:rPr lang="en-US" b="1" dirty="0"/>
              <a:t>mux</a:t>
            </a:r>
            <a:r>
              <a:rPr lang="en-US" dirty="0"/>
              <a:t> to decide which register to read.</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8</a:t>
            </a:fld>
            <a:endParaRPr lang="en-US" dirty="0"/>
          </a:p>
        </p:txBody>
      </p:sp>
      <p:sp>
        <p:nvSpPr>
          <p:cNvPr id="59" name="TextBox 58"/>
          <p:cNvSpPr txBox="1"/>
          <p:nvPr/>
        </p:nvSpPr>
        <p:spPr>
          <a:xfrm>
            <a:off x="3120109" y="4113016"/>
            <a:ext cx="621025" cy="646331"/>
          </a:xfrm>
          <a:prstGeom prst="rect">
            <a:avLst/>
          </a:prstGeom>
          <a:noFill/>
        </p:spPr>
        <p:txBody>
          <a:bodyPr wrap="square" rtlCol="0">
            <a:spAutoFit/>
          </a:bodyPr>
          <a:lstStyle/>
          <a:p>
            <a:pPr algn="ctr"/>
            <a:r>
              <a:rPr lang="en-US" sz="3600" b="1" dirty="0">
                <a:solidFill>
                  <a:srgbClr val="00B0F0"/>
                </a:solidFill>
              </a:rPr>
              <a:t>1</a:t>
            </a:r>
          </a:p>
        </p:txBody>
      </p:sp>
      <p:sp>
        <p:nvSpPr>
          <p:cNvPr id="61" name="TextBox 60"/>
          <p:cNvSpPr txBox="1"/>
          <p:nvPr/>
        </p:nvSpPr>
        <p:spPr>
          <a:xfrm>
            <a:off x="4563600" y="2845431"/>
            <a:ext cx="907600" cy="646331"/>
          </a:xfrm>
          <a:prstGeom prst="rect">
            <a:avLst/>
          </a:prstGeom>
          <a:noFill/>
        </p:spPr>
        <p:txBody>
          <a:bodyPr wrap="square" rtlCol="0">
            <a:spAutoFit/>
          </a:bodyPr>
          <a:lstStyle/>
          <a:p>
            <a:pPr algn="ctr"/>
            <a:r>
              <a:rPr lang="en-US" sz="3600" b="1" dirty="0">
                <a:latin typeface="Consolas" charset="0"/>
                <a:ea typeface="Consolas" charset="0"/>
                <a:cs typeface="Consolas" charset="0"/>
              </a:rPr>
              <a:t>83</a:t>
            </a:r>
          </a:p>
        </p:txBody>
      </p:sp>
      <p:sp>
        <p:nvSpPr>
          <p:cNvPr id="64" name="TextBox 63"/>
          <p:cNvSpPr txBox="1"/>
          <p:nvPr/>
        </p:nvSpPr>
        <p:spPr>
          <a:xfrm>
            <a:off x="3120109" y="4113016"/>
            <a:ext cx="621025" cy="646331"/>
          </a:xfrm>
          <a:prstGeom prst="rect">
            <a:avLst/>
          </a:prstGeom>
          <a:solidFill>
            <a:schemeClr val="bg1"/>
          </a:solidFill>
        </p:spPr>
        <p:txBody>
          <a:bodyPr wrap="square" rtlCol="0">
            <a:spAutoFit/>
          </a:bodyPr>
          <a:lstStyle/>
          <a:p>
            <a:pPr algn="ctr"/>
            <a:r>
              <a:rPr lang="en-US" sz="3600" b="1" dirty="0">
                <a:solidFill>
                  <a:srgbClr val="00B0F0"/>
                </a:solidFill>
              </a:rPr>
              <a:t>3</a:t>
            </a:r>
          </a:p>
        </p:txBody>
      </p:sp>
      <p:sp>
        <p:nvSpPr>
          <p:cNvPr id="65" name="TextBox 64"/>
          <p:cNvSpPr txBox="1"/>
          <p:nvPr/>
        </p:nvSpPr>
        <p:spPr>
          <a:xfrm>
            <a:off x="4572000" y="2842062"/>
            <a:ext cx="907600" cy="646331"/>
          </a:xfrm>
          <a:prstGeom prst="rect">
            <a:avLst/>
          </a:prstGeom>
          <a:solidFill>
            <a:schemeClr val="bg1"/>
          </a:solidFill>
        </p:spPr>
        <p:txBody>
          <a:bodyPr wrap="square" rtlCol="0">
            <a:spAutoFit/>
          </a:bodyPr>
          <a:lstStyle/>
          <a:p>
            <a:pPr algn="ctr"/>
            <a:r>
              <a:rPr lang="en-US" sz="3600" b="1" dirty="0">
                <a:latin typeface="Consolas" charset="0"/>
                <a:ea typeface="Consolas" charset="0"/>
                <a:cs typeface="Consolas" charset="0"/>
              </a:rPr>
              <a:t>29</a:t>
            </a:r>
          </a:p>
        </p:txBody>
      </p:sp>
      <p:grpSp>
        <p:nvGrpSpPr>
          <p:cNvPr id="58" name="Group 57"/>
          <p:cNvGrpSpPr/>
          <p:nvPr/>
        </p:nvGrpSpPr>
        <p:grpSpPr>
          <a:xfrm>
            <a:off x="1143000" y="1333500"/>
            <a:ext cx="3553901" cy="3314938"/>
            <a:chOff x="2404778" y="1196735"/>
            <a:chExt cx="3553901" cy="3314938"/>
          </a:xfrm>
        </p:grpSpPr>
        <p:grpSp>
          <p:nvGrpSpPr>
            <p:cNvPr id="41" name="Group 40"/>
            <p:cNvGrpSpPr/>
            <p:nvPr/>
          </p:nvGrpSpPr>
          <p:grpSpPr>
            <a:xfrm>
              <a:off x="2513291" y="2001792"/>
              <a:ext cx="3445388" cy="2509881"/>
              <a:chOff x="-869988" y="1370755"/>
              <a:chExt cx="3445388" cy="2509881"/>
            </a:xfrm>
          </p:grpSpPr>
          <p:cxnSp>
            <p:nvCxnSpPr>
              <p:cNvPr id="48" name="Straight Connector 47"/>
              <p:cNvCxnSpPr>
                <a:stCxn id="48" idx="3"/>
              </p:cNvCxnSpPr>
              <p:nvPr/>
            </p:nvCxnSpPr>
            <p:spPr>
              <a:xfrm>
                <a:off x="1656000" y="3167836"/>
                <a:ext cx="0" cy="7128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42" name="Trapezoid 41"/>
              <p:cNvSpPr/>
              <p:nvPr/>
            </p:nvSpPr>
            <p:spPr>
              <a:xfrm rot="5400000">
                <a:off x="637500" y="1876255"/>
                <a:ext cx="1981200" cy="970200"/>
              </a:xfrm>
              <a:prstGeom prst="trapezoid">
                <a:avLst>
                  <a:gd name="adj" fmla="val 35205"/>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p:nvPr/>
            </p:nvCxnSpPr>
            <p:spPr>
              <a:xfrm flipH="1">
                <a:off x="2113200" y="2391280"/>
                <a:ext cx="462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flipV="1">
                <a:off x="-869988" y="2555021"/>
                <a:ext cx="202061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7" name="Elbow Connector 56"/>
            <p:cNvCxnSpPr/>
            <p:nvPr/>
          </p:nvCxnSpPr>
          <p:spPr>
            <a:xfrm>
              <a:off x="2404781" y="1196735"/>
              <a:ext cx="2129119" cy="1118303"/>
            </a:xfrm>
            <a:prstGeom prst="bentConnector3">
              <a:avLst>
                <a:gd name="adj1" fmla="val 59448"/>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Elbow Connector 117"/>
            <p:cNvCxnSpPr/>
            <p:nvPr/>
          </p:nvCxnSpPr>
          <p:spPr>
            <a:xfrm>
              <a:off x="2404778" y="2097182"/>
              <a:ext cx="2112071" cy="700630"/>
            </a:xfrm>
            <a:prstGeom prst="bentConnector3">
              <a:avLst>
                <a:gd name="adj1" fmla="val 41774"/>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Elbow Connector 118"/>
            <p:cNvCxnSpPr/>
            <p:nvPr/>
          </p:nvCxnSpPr>
          <p:spPr>
            <a:xfrm flipV="1">
              <a:off x="2467913" y="3635309"/>
              <a:ext cx="2038162" cy="679793"/>
            </a:xfrm>
            <a:prstGeom prst="bentConnector3">
              <a:avLst>
                <a:gd name="adj1" fmla="val 5897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304800" y="1905368"/>
            <a:ext cx="1251379" cy="914400"/>
            <a:chOff x="3491846" y="1866901"/>
            <a:chExt cx="1989087" cy="1453453"/>
          </a:xfrm>
        </p:grpSpPr>
        <p:grpSp>
          <p:nvGrpSpPr>
            <p:cNvPr id="40" name="Group 39"/>
            <p:cNvGrpSpPr/>
            <p:nvPr/>
          </p:nvGrpSpPr>
          <p:grpSpPr>
            <a:xfrm>
              <a:off x="3505198" y="1866901"/>
              <a:ext cx="1447798" cy="1453453"/>
              <a:chOff x="3962399" y="1333500"/>
              <a:chExt cx="761999" cy="764975"/>
            </a:xfrm>
          </p:grpSpPr>
          <p:sp>
            <p:nvSpPr>
              <p:cNvPr id="50" name="Rectangle 49"/>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54"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43" name="TextBox 42"/>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45" name="TextBox 44"/>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47" name="TextBox 46"/>
            <p:cNvSpPr txBox="1"/>
            <p:nvPr/>
          </p:nvSpPr>
          <p:spPr>
            <a:xfrm>
              <a:off x="3491846" y="2659473"/>
              <a:ext cx="665537" cy="538137"/>
            </a:xfrm>
            <a:prstGeom prst="rect">
              <a:avLst/>
            </a:prstGeom>
            <a:noFill/>
          </p:spPr>
          <p:txBody>
            <a:bodyPr wrap="none" rtlCol="0">
              <a:spAutoFit/>
            </a:bodyPr>
            <a:lstStyle/>
            <a:p>
              <a:r>
                <a:rPr lang="en-US" sz="1600" b="1" dirty="0" err="1"/>
                <a:t>en</a:t>
              </a:r>
              <a:endParaRPr lang="en-US" sz="1600" b="1" dirty="0"/>
            </a:p>
          </p:txBody>
        </p:sp>
        <p:sp>
          <p:nvSpPr>
            <p:cNvPr id="49" name="TextBox 48"/>
            <p:cNvSpPr txBox="1"/>
            <p:nvPr/>
          </p:nvSpPr>
          <p:spPr>
            <a:xfrm>
              <a:off x="4952988" y="2659098"/>
              <a:ext cx="527945" cy="635981"/>
            </a:xfrm>
            <a:prstGeom prst="rect">
              <a:avLst/>
            </a:prstGeom>
            <a:noFill/>
          </p:spPr>
          <p:txBody>
            <a:bodyPr wrap="none" rtlCol="0">
              <a:spAutoFit/>
            </a:bodyPr>
            <a:lstStyle/>
            <a:p>
              <a:r>
                <a:rPr lang="en-US" sz="2000" b="1" dirty="0"/>
                <a:t>1</a:t>
              </a:r>
            </a:p>
          </p:txBody>
        </p:sp>
        <p:sp>
          <p:nvSpPr>
            <p:cNvPr id="80" name="TextBox 79"/>
            <p:cNvSpPr txBox="1"/>
            <p:nvPr/>
          </p:nvSpPr>
          <p:spPr>
            <a:xfrm>
              <a:off x="3809362" y="2200510"/>
              <a:ext cx="854090" cy="733824"/>
            </a:xfrm>
            <a:prstGeom prst="rect">
              <a:avLst/>
            </a:prstGeom>
            <a:noFill/>
          </p:spPr>
          <p:txBody>
            <a:bodyPr wrap="none" rtlCol="0">
              <a:spAutoFit/>
            </a:bodyPr>
            <a:lstStyle/>
            <a:p>
              <a:r>
                <a:rPr lang="en-US" sz="2400" b="1" dirty="0"/>
                <a:t>83</a:t>
              </a:r>
            </a:p>
          </p:txBody>
        </p:sp>
      </p:grpSp>
      <p:sp>
        <p:nvSpPr>
          <p:cNvPr id="79" name="TextBox 78"/>
          <p:cNvSpPr txBox="1"/>
          <p:nvPr/>
        </p:nvSpPr>
        <p:spPr>
          <a:xfrm>
            <a:off x="396325" y="876300"/>
            <a:ext cx="756391" cy="830997"/>
          </a:xfrm>
          <a:prstGeom prst="rect">
            <a:avLst/>
          </a:prstGeom>
          <a:noFill/>
        </p:spPr>
        <p:txBody>
          <a:bodyPr wrap="square" rtlCol="0">
            <a:spAutoFit/>
          </a:bodyPr>
          <a:lstStyle/>
          <a:p>
            <a:pPr algn="ctr"/>
            <a:r>
              <a:rPr lang="en-US" sz="4800" b="1" dirty="0"/>
              <a:t>0</a:t>
            </a:r>
          </a:p>
        </p:txBody>
      </p:sp>
      <p:grpSp>
        <p:nvGrpSpPr>
          <p:cNvPr id="100" name="Group 99"/>
          <p:cNvGrpSpPr/>
          <p:nvPr/>
        </p:nvGrpSpPr>
        <p:grpSpPr>
          <a:xfrm>
            <a:off x="313199" y="3026093"/>
            <a:ext cx="1252407" cy="914400"/>
            <a:chOff x="3490212" y="1866901"/>
            <a:chExt cx="1990721" cy="1453453"/>
          </a:xfrm>
        </p:grpSpPr>
        <p:grpSp>
          <p:nvGrpSpPr>
            <p:cNvPr id="101" name="Group 100"/>
            <p:cNvGrpSpPr/>
            <p:nvPr/>
          </p:nvGrpSpPr>
          <p:grpSpPr>
            <a:xfrm>
              <a:off x="3505198" y="1866901"/>
              <a:ext cx="1447798" cy="1453453"/>
              <a:chOff x="3962399" y="1333500"/>
              <a:chExt cx="761999" cy="764975"/>
            </a:xfrm>
          </p:grpSpPr>
          <p:sp>
            <p:nvSpPr>
              <p:cNvPr id="107" name="Rectangle 106"/>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108"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102" name="TextBox 101"/>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103" name="TextBox 102"/>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104" name="TextBox 103"/>
            <p:cNvSpPr txBox="1"/>
            <p:nvPr/>
          </p:nvSpPr>
          <p:spPr>
            <a:xfrm>
              <a:off x="3490212" y="2676452"/>
              <a:ext cx="665537" cy="538137"/>
            </a:xfrm>
            <a:prstGeom prst="rect">
              <a:avLst/>
            </a:prstGeom>
            <a:noFill/>
          </p:spPr>
          <p:txBody>
            <a:bodyPr wrap="none" rtlCol="0">
              <a:spAutoFit/>
            </a:bodyPr>
            <a:lstStyle/>
            <a:p>
              <a:r>
                <a:rPr lang="en-US" sz="1600" b="1" dirty="0" err="1"/>
                <a:t>en</a:t>
              </a:r>
              <a:endParaRPr lang="en-US" sz="1600" b="1" dirty="0"/>
            </a:p>
          </p:txBody>
        </p:sp>
        <p:sp>
          <p:nvSpPr>
            <p:cNvPr id="105" name="TextBox 104"/>
            <p:cNvSpPr txBox="1"/>
            <p:nvPr/>
          </p:nvSpPr>
          <p:spPr>
            <a:xfrm>
              <a:off x="4952988" y="2659098"/>
              <a:ext cx="527945" cy="635981"/>
            </a:xfrm>
            <a:prstGeom prst="rect">
              <a:avLst/>
            </a:prstGeom>
            <a:noFill/>
          </p:spPr>
          <p:txBody>
            <a:bodyPr wrap="none" rtlCol="0">
              <a:spAutoFit/>
            </a:bodyPr>
            <a:lstStyle/>
            <a:p>
              <a:r>
                <a:rPr lang="en-US" sz="2000" b="1" dirty="0"/>
                <a:t>2</a:t>
              </a:r>
            </a:p>
          </p:txBody>
        </p:sp>
        <p:sp>
          <p:nvSpPr>
            <p:cNvPr id="106" name="TextBox 105"/>
            <p:cNvSpPr txBox="1"/>
            <p:nvPr/>
          </p:nvSpPr>
          <p:spPr>
            <a:xfrm>
              <a:off x="3949501" y="2200510"/>
              <a:ext cx="573809" cy="733824"/>
            </a:xfrm>
            <a:prstGeom prst="rect">
              <a:avLst/>
            </a:prstGeom>
            <a:noFill/>
          </p:spPr>
          <p:txBody>
            <a:bodyPr wrap="none" rtlCol="0">
              <a:spAutoFit/>
            </a:bodyPr>
            <a:lstStyle/>
            <a:p>
              <a:pPr algn="ctr"/>
              <a:r>
                <a:rPr lang="en-US" sz="2400" b="1" dirty="0"/>
                <a:t>4</a:t>
              </a:r>
            </a:p>
          </p:txBody>
        </p:sp>
      </p:grpSp>
      <p:grpSp>
        <p:nvGrpSpPr>
          <p:cNvPr id="109" name="Group 108"/>
          <p:cNvGrpSpPr/>
          <p:nvPr/>
        </p:nvGrpSpPr>
        <p:grpSpPr>
          <a:xfrm>
            <a:off x="322626" y="4146818"/>
            <a:ext cx="1252407" cy="914400"/>
            <a:chOff x="3490212" y="1866901"/>
            <a:chExt cx="1990721" cy="1453453"/>
          </a:xfrm>
        </p:grpSpPr>
        <p:grpSp>
          <p:nvGrpSpPr>
            <p:cNvPr id="110" name="Group 109"/>
            <p:cNvGrpSpPr/>
            <p:nvPr/>
          </p:nvGrpSpPr>
          <p:grpSpPr>
            <a:xfrm>
              <a:off x="3505198" y="1866901"/>
              <a:ext cx="1447798" cy="1453453"/>
              <a:chOff x="3962399" y="1333500"/>
              <a:chExt cx="761999" cy="764975"/>
            </a:xfrm>
          </p:grpSpPr>
          <p:sp>
            <p:nvSpPr>
              <p:cNvPr id="116" name="Rectangle 115"/>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117"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111" name="TextBox 110"/>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112" name="TextBox 111"/>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113" name="TextBox 112"/>
            <p:cNvSpPr txBox="1"/>
            <p:nvPr/>
          </p:nvSpPr>
          <p:spPr>
            <a:xfrm>
              <a:off x="3490212" y="2718924"/>
              <a:ext cx="665537" cy="538137"/>
            </a:xfrm>
            <a:prstGeom prst="rect">
              <a:avLst/>
            </a:prstGeom>
            <a:noFill/>
          </p:spPr>
          <p:txBody>
            <a:bodyPr wrap="none" rtlCol="0">
              <a:spAutoFit/>
            </a:bodyPr>
            <a:lstStyle/>
            <a:p>
              <a:r>
                <a:rPr lang="en-US" sz="1600" b="1" dirty="0" err="1"/>
                <a:t>en</a:t>
              </a:r>
              <a:endParaRPr lang="en-US" sz="1600" b="1" dirty="0"/>
            </a:p>
          </p:txBody>
        </p:sp>
        <p:sp>
          <p:nvSpPr>
            <p:cNvPr id="114" name="TextBox 113"/>
            <p:cNvSpPr txBox="1"/>
            <p:nvPr/>
          </p:nvSpPr>
          <p:spPr>
            <a:xfrm>
              <a:off x="4952988" y="2659098"/>
              <a:ext cx="527945" cy="635981"/>
            </a:xfrm>
            <a:prstGeom prst="rect">
              <a:avLst/>
            </a:prstGeom>
            <a:noFill/>
          </p:spPr>
          <p:txBody>
            <a:bodyPr wrap="none" rtlCol="0">
              <a:spAutoFit/>
            </a:bodyPr>
            <a:lstStyle/>
            <a:p>
              <a:r>
                <a:rPr lang="en-US" sz="2000" b="1" dirty="0"/>
                <a:t>3</a:t>
              </a:r>
            </a:p>
          </p:txBody>
        </p:sp>
        <p:sp>
          <p:nvSpPr>
            <p:cNvPr id="115" name="TextBox 114"/>
            <p:cNvSpPr txBox="1"/>
            <p:nvPr/>
          </p:nvSpPr>
          <p:spPr>
            <a:xfrm>
              <a:off x="3809362" y="2200510"/>
              <a:ext cx="854090" cy="733824"/>
            </a:xfrm>
            <a:prstGeom prst="rect">
              <a:avLst/>
            </a:prstGeom>
            <a:noFill/>
          </p:spPr>
          <p:txBody>
            <a:bodyPr wrap="none" rtlCol="0">
              <a:spAutoFit/>
            </a:bodyPr>
            <a:lstStyle/>
            <a:p>
              <a:pPr algn="ctr"/>
              <a:r>
                <a:rPr lang="en-US" sz="2400" b="1" dirty="0"/>
                <a:t>29</a:t>
              </a:r>
            </a:p>
          </p:txBody>
        </p:sp>
      </p:grpSp>
      <p:pic>
        <p:nvPicPr>
          <p:cNvPr id="4098" name="Picture 2" descr="mage result for octopus emoj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43833">
            <a:off x="3424455" y="2666733"/>
            <a:ext cx="775706" cy="775706"/>
          </a:xfrm>
          <a:prstGeom prst="rect">
            <a:avLst/>
          </a:prstGeom>
          <a:noFill/>
          <a:extLst>
            <a:ext uri="{909E8E84-426E-40DD-AFC4-6F175D3DCCD1}">
              <a14:hiddenFill xmlns:a14="http://schemas.microsoft.com/office/drawing/2010/main">
                <a:solidFill>
                  <a:srgbClr val="FFFFFF"/>
                </a:solidFill>
              </a14:hiddenFill>
            </a:ext>
          </a:extLst>
        </p:spPr>
      </p:pic>
      <p:sp>
        <p:nvSpPr>
          <p:cNvPr id="120" name="TextBox 119"/>
          <p:cNvSpPr txBox="1"/>
          <p:nvPr/>
        </p:nvSpPr>
        <p:spPr>
          <a:xfrm>
            <a:off x="1583379" y="4759347"/>
            <a:ext cx="3362243" cy="584775"/>
          </a:xfrm>
          <a:prstGeom prst="rect">
            <a:avLst/>
          </a:prstGeom>
          <a:noFill/>
        </p:spPr>
        <p:txBody>
          <a:bodyPr wrap="square" rtlCol="0">
            <a:spAutoFit/>
          </a:bodyPr>
          <a:lstStyle/>
          <a:p>
            <a:pPr algn="ctr"/>
            <a:r>
              <a:rPr lang="en-US" sz="1600" dirty="0"/>
              <a:t>this is a </a:t>
            </a:r>
            <a:r>
              <a:rPr lang="en-US" sz="1600" i="1" dirty="0" err="1"/>
              <a:t>muxtopus</a:t>
            </a:r>
            <a:r>
              <a:rPr lang="en-US" sz="1600" i="1" dirty="0"/>
              <a:t>: </a:t>
            </a:r>
            <a:r>
              <a:rPr lang="en-US" sz="1600" dirty="0"/>
              <a:t>a mux with a bunch of legs coming out of it.</a:t>
            </a:r>
          </a:p>
        </p:txBody>
      </p:sp>
      <p:sp>
        <p:nvSpPr>
          <p:cNvPr id="122" name="TextBox 121"/>
          <p:cNvSpPr txBox="1"/>
          <p:nvPr/>
        </p:nvSpPr>
        <p:spPr>
          <a:xfrm>
            <a:off x="5810019" y="950592"/>
            <a:ext cx="3219681" cy="769441"/>
          </a:xfrm>
          <a:prstGeom prst="rect">
            <a:avLst/>
          </a:prstGeom>
          <a:noFill/>
        </p:spPr>
        <p:txBody>
          <a:bodyPr wrap="square" rtlCol="0">
            <a:spAutoFit/>
          </a:bodyPr>
          <a:lstStyle/>
          <a:p>
            <a:pPr algn="ctr"/>
            <a:r>
              <a:rPr lang="en-US" sz="2200" b="1" dirty="0"/>
              <a:t>what decides </a:t>
            </a:r>
            <a:r>
              <a:rPr lang="en-US" sz="2200" dirty="0"/>
              <a:t>which register to read?</a:t>
            </a:r>
          </a:p>
        </p:txBody>
      </p:sp>
      <p:sp>
        <p:nvSpPr>
          <p:cNvPr id="125" name="TextBox 124"/>
          <p:cNvSpPr txBox="1"/>
          <p:nvPr/>
        </p:nvSpPr>
        <p:spPr>
          <a:xfrm>
            <a:off x="5772651" y="1775898"/>
            <a:ext cx="3002441"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add</a:t>
            </a:r>
            <a:r>
              <a:rPr lang="en-US" sz="2800" b="1" dirty="0">
                <a:latin typeface="Consolas" charset="0"/>
                <a:ea typeface="Consolas" charset="0"/>
                <a:cs typeface="Consolas" charset="0"/>
              </a:rPr>
              <a:t> t0, t1, t2</a:t>
            </a:r>
          </a:p>
        </p:txBody>
      </p:sp>
      <p:sp>
        <p:nvSpPr>
          <p:cNvPr id="25" name="Rectangle 24"/>
          <p:cNvSpPr/>
          <p:nvPr/>
        </p:nvSpPr>
        <p:spPr>
          <a:xfrm>
            <a:off x="7364742" y="1775898"/>
            <a:ext cx="693071" cy="5232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8174549" y="1772660"/>
            <a:ext cx="600544" cy="5232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p:cNvSpPr txBox="1"/>
          <p:nvPr/>
        </p:nvSpPr>
        <p:spPr>
          <a:xfrm>
            <a:off x="5848119" y="2476500"/>
            <a:ext cx="3219681" cy="769441"/>
          </a:xfrm>
          <a:prstGeom prst="rect">
            <a:avLst/>
          </a:prstGeom>
          <a:noFill/>
        </p:spPr>
        <p:txBody>
          <a:bodyPr wrap="square" rtlCol="0">
            <a:spAutoFit/>
          </a:bodyPr>
          <a:lstStyle/>
          <a:p>
            <a:pPr algn="ctr"/>
            <a:r>
              <a:rPr lang="en-US" sz="2200" dirty="0"/>
              <a:t>uh, but this mux only reads </a:t>
            </a:r>
            <a:r>
              <a:rPr lang="en-US" sz="2200" i="1" dirty="0"/>
              <a:t>one</a:t>
            </a:r>
            <a:r>
              <a:rPr lang="en-US" sz="2200" dirty="0"/>
              <a:t> register.</a:t>
            </a:r>
          </a:p>
        </p:txBody>
      </p:sp>
      <p:sp>
        <p:nvSpPr>
          <p:cNvPr id="128" name="TextBox 127"/>
          <p:cNvSpPr txBox="1"/>
          <p:nvPr/>
        </p:nvSpPr>
        <p:spPr>
          <a:xfrm>
            <a:off x="5848119" y="3409482"/>
            <a:ext cx="3219681" cy="769441"/>
          </a:xfrm>
          <a:prstGeom prst="rect">
            <a:avLst/>
          </a:prstGeom>
          <a:noFill/>
        </p:spPr>
        <p:txBody>
          <a:bodyPr wrap="square" rtlCol="0">
            <a:spAutoFit/>
          </a:bodyPr>
          <a:lstStyle/>
          <a:p>
            <a:pPr algn="ctr"/>
            <a:r>
              <a:rPr lang="en-US" sz="2200" dirty="0"/>
              <a:t>so what do you think we'll need?</a:t>
            </a:r>
          </a:p>
        </p:txBody>
      </p:sp>
      <p:sp>
        <p:nvSpPr>
          <p:cNvPr id="4" name="TextBox 3">
            <a:extLst>
              <a:ext uri="{FF2B5EF4-FFF2-40B4-BE49-F238E27FC236}">
                <a16:creationId xmlns:a16="http://schemas.microsoft.com/office/drawing/2014/main" id="{6619DA83-A671-0F45-88B2-6A55A3B78B95}"/>
              </a:ext>
            </a:extLst>
          </p:cNvPr>
          <p:cNvSpPr txBox="1"/>
          <p:nvPr/>
        </p:nvSpPr>
        <p:spPr>
          <a:xfrm>
            <a:off x="3777501" y="4153265"/>
            <a:ext cx="524503" cy="461665"/>
          </a:xfrm>
          <a:prstGeom prst="rect">
            <a:avLst/>
          </a:prstGeom>
          <a:noFill/>
        </p:spPr>
        <p:txBody>
          <a:bodyPr wrap="none" rtlCol="0">
            <a:spAutoFit/>
          </a:bodyPr>
          <a:lstStyle/>
          <a:p>
            <a:r>
              <a:rPr lang="en-US" sz="2400" b="1" dirty="0" err="1">
                <a:solidFill>
                  <a:srgbClr val="00B0F0"/>
                </a:solidFill>
                <a:latin typeface="Consolas" panose="020B0609020204030204" pitchFamily="49" charset="0"/>
                <a:cs typeface="Consolas" panose="020B0609020204030204" pitchFamily="49" charset="0"/>
              </a:rPr>
              <a:t>rs</a:t>
            </a:r>
            <a:endParaRPr lang="en-US" sz="2400" b="1" dirty="0">
              <a:solidFill>
                <a:srgbClr val="00B0F0"/>
              </a:solidFill>
              <a:latin typeface="Consolas" panose="020B0609020204030204" pitchFamily="49" charset="0"/>
              <a:cs typeface="Consolas" panose="020B0609020204030204" pitchFamily="49" charset="0"/>
            </a:endParaRPr>
          </a:p>
        </p:txBody>
      </p:sp>
      <p:sp>
        <p:nvSpPr>
          <p:cNvPr id="7" name="TextBox 6">
            <a:extLst>
              <a:ext uri="{FF2B5EF4-FFF2-40B4-BE49-F238E27FC236}">
                <a16:creationId xmlns:a16="http://schemas.microsoft.com/office/drawing/2014/main" id="{CA696299-B90E-1342-B517-74AFA9919481}"/>
              </a:ext>
            </a:extLst>
          </p:cNvPr>
          <p:cNvSpPr txBox="1"/>
          <p:nvPr/>
        </p:nvSpPr>
        <p:spPr>
          <a:xfrm>
            <a:off x="4285566" y="2476500"/>
            <a:ext cx="1374094" cy="461665"/>
          </a:xfrm>
          <a:prstGeom prst="rect">
            <a:avLst/>
          </a:prstGeom>
          <a:noFill/>
        </p:spPr>
        <p:txBody>
          <a:bodyPr wrap="none" rtlCol="0">
            <a:spAutoFit/>
          </a:bodyPr>
          <a:lstStyle/>
          <a:p>
            <a:r>
              <a:rPr lang="en-US" sz="2400" b="1" dirty="0">
                <a:latin typeface="Consolas" panose="020B0609020204030204" pitchFamily="49" charset="0"/>
                <a:cs typeface="Consolas" panose="020B0609020204030204" pitchFamily="49" charset="0"/>
              </a:rPr>
              <a:t>REG[</a:t>
            </a:r>
            <a:r>
              <a:rPr lang="en-US" sz="2400" b="1" dirty="0" err="1">
                <a:latin typeface="Consolas" panose="020B0609020204030204" pitchFamily="49" charset="0"/>
                <a:cs typeface="Consolas" panose="020B0609020204030204" pitchFamily="49" charset="0"/>
              </a:rPr>
              <a:t>rs</a:t>
            </a:r>
            <a:r>
              <a:rPr lang="en-US" sz="2400" b="1"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1533716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1" grpId="0"/>
      <p:bldP spid="64" grpId="0" animBg="1"/>
      <p:bldP spid="65" grpId="0" animBg="1"/>
      <p:bldP spid="120" grpId="0"/>
      <p:bldP spid="122" grpId="0"/>
      <p:bldP spid="125" grpId="0"/>
      <p:bldP spid="25" grpId="0" animBg="1"/>
      <p:bldP spid="126" grpId="0" animBg="1"/>
      <p:bldP spid="127" grpId="0"/>
      <p:bldP spid="128"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Box 94"/>
          <p:cNvSpPr txBox="1"/>
          <p:nvPr/>
        </p:nvSpPr>
        <p:spPr>
          <a:xfrm>
            <a:off x="4537663" y="4662929"/>
            <a:ext cx="621025" cy="646331"/>
          </a:xfrm>
          <a:prstGeom prst="rect">
            <a:avLst/>
          </a:prstGeom>
          <a:solidFill>
            <a:schemeClr val="bg1"/>
          </a:solidFill>
        </p:spPr>
        <p:txBody>
          <a:bodyPr wrap="square" rtlCol="0">
            <a:spAutoFit/>
          </a:bodyPr>
          <a:lstStyle/>
          <a:p>
            <a:pPr algn="ctr"/>
            <a:r>
              <a:rPr lang="en-US" sz="3600" b="1" dirty="0">
                <a:solidFill>
                  <a:srgbClr val="00B0F0"/>
                </a:solidFill>
              </a:rPr>
              <a:t>0</a:t>
            </a:r>
          </a:p>
        </p:txBody>
      </p:sp>
      <p:sp>
        <p:nvSpPr>
          <p:cNvPr id="96" name="TextBox 95"/>
          <p:cNvSpPr txBox="1"/>
          <p:nvPr/>
        </p:nvSpPr>
        <p:spPr>
          <a:xfrm>
            <a:off x="5294456" y="3784656"/>
            <a:ext cx="907600" cy="646331"/>
          </a:xfrm>
          <a:prstGeom prst="rect">
            <a:avLst/>
          </a:prstGeom>
          <a:solidFill>
            <a:schemeClr val="bg1"/>
          </a:solidFill>
        </p:spPr>
        <p:txBody>
          <a:bodyPr wrap="square" rtlCol="0">
            <a:spAutoFit/>
          </a:bodyPr>
          <a:lstStyle/>
          <a:p>
            <a:pPr algn="ctr"/>
            <a:r>
              <a:rPr lang="en-US" sz="3600" b="1" dirty="0">
                <a:latin typeface="Consolas" charset="0"/>
                <a:ea typeface="Consolas" charset="0"/>
                <a:cs typeface="Consolas" charset="0"/>
              </a:rPr>
              <a:t>0</a:t>
            </a:r>
          </a:p>
        </p:txBody>
      </p:sp>
      <p:sp>
        <p:nvSpPr>
          <p:cNvPr id="97" name="TextBox 96"/>
          <p:cNvSpPr txBox="1"/>
          <p:nvPr/>
        </p:nvSpPr>
        <p:spPr>
          <a:xfrm>
            <a:off x="4537663" y="4662929"/>
            <a:ext cx="621025" cy="646331"/>
          </a:xfrm>
          <a:prstGeom prst="rect">
            <a:avLst/>
          </a:prstGeom>
          <a:solidFill>
            <a:schemeClr val="bg1"/>
          </a:solidFill>
        </p:spPr>
        <p:txBody>
          <a:bodyPr wrap="square" rtlCol="0">
            <a:spAutoFit/>
          </a:bodyPr>
          <a:lstStyle/>
          <a:p>
            <a:pPr algn="ctr"/>
            <a:r>
              <a:rPr lang="en-US" sz="3600" b="1" dirty="0">
                <a:solidFill>
                  <a:srgbClr val="00B0F0"/>
                </a:solidFill>
              </a:rPr>
              <a:t>3</a:t>
            </a:r>
          </a:p>
        </p:txBody>
      </p:sp>
      <p:sp>
        <p:nvSpPr>
          <p:cNvPr id="98" name="TextBox 97"/>
          <p:cNvSpPr txBox="1"/>
          <p:nvPr/>
        </p:nvSpPr>
        <p:spPr>
          <a:xfrm>
            <a:off x="5294456" y="3784656"/>
            <a:ext cx="907600" cy="646331"/>
          </a:xfrm>
          <a:prstGeom prst="rect">
            <a:avLst/>
          </a:prstGeom>
          <a:solidFill>
            <a:schemeClr val="bg1"/>
          </a:solidFill>
        </p:spPr>
        <p:txBody>
          <a:bodyPr wrap="square" rtlCol="0">
            <a:spAutoFit/>
          </a:bodyPr>
          <a:lstStyle/>
          <a:p>
            <a:pPr algn="ctr"/>
            <a:r>
              <a:rPr lang="en-US" sz="3600" b="1" dirty="0">
                <a:latin typeface="Consolas" charset="0"/>
                <a:ea typeface="Consolas" charset="0"/>
                <a:cs typeface="Consolas" charset="0"/>
              </a:rPr>
              <a:t>29</a:t>
            </a:r>
          </a:p>
        </p:txBody>
      </p:sp>
      <p:sp>
        <p:nvSpPr>
          <p:cNvPr id="2" name="Title 1"/>
          <p:cNvSpPr>
            <a:spLocks noGrp="1"/>
          </p:cNvSpPr>
          <p:nvPr>
            <p:ph type="title"/>
          </p:nvPr>
        </p:nvSpPr>
        <p:spPr/>
        <p:txBody>
          <a:bodyPr/>
          <a:lstStyle/>
          <a:p>
            <a:r>
              <a:rPr lang="en-US" dirty="0"/>
              <a:t>Reading from </a:t>
            </a:r>
            <a:r>
              <a:rPr lang="en-US" i="1" dirty="0"/>
              <a:t>two</a:t>
            </a:r>
            <a:r>
              <a:rPr lang="en-US" dirty="0"/>
              <a:t> registers</a:t>
            </a:r>
            <a:r>
              <a:rPr lang="en-US" sz="2000" dirty="0"/>
              <a:t> (animated)</a:t>
            </a:r>
          </a:p>
        </p:txBody>
      </p:sp>
      <p:sp>
        <p:nvSpPr>
          <p:cNvPr id="3" name="Content Placeholder 2"/>
          <p:cNvSpPr>
            <a:spLocks noGrp="1"/>
          </p:cNvSpPr>
          <p:nvPr>
            <p:ph idx="1"/>
          </p:nvPr>
        </p:nvSpPr>
        <p:spPr>
          <a:xfrm>
            <a:off x="152400" y="495301"/>
            <a:ext cx="8991600" cy="530719"/>
          </a:xfrm>
        </p:spPr>
        <p:txBody>
          <a:bodyPr/>
          <a:lstStyle/>
          <a:p>
            <a:r>
              <a:rPr lang="en-US" dirty="0"/>
              <a:t>we </a:t>
            </a:r>
            <a:r>
              <a:rPr lang="en-US" b="1" dirty="0"/>
              <a:t>duplicate that circuitry </a:t>
            </a:r>
            <a:r>
              <a:rPr lang="en-US" dirty="0"/>
              <a:t>to be able to read 2 registers at once!</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9</a:t>
            </a:fld>
            <a:endParaRPr lang="en-US"/>
          </a:p>
        </p:txBody>
      </p:sp>
      <p:sp>
        <p:nvSpPr>
          <p:cNvPr id="6" name="TextBox 5"/>
          <p:cNvSpPr txBox="1"/>
          <p:nvPr/>
        </p:nvSpPr>
        <p:spPr>
          <a:xfrm>
            <a:off x="4556259" y="2480701"/>
            <a:ext cx="621025" cy="646331"/>
          </a:xfrm>
          <a:prstGeom prst="rect">
            <a:avLst/>
          </a:prstGeom>
          <a:noFill/>
        </p:spPr>
        <p:txBody>
          <a:bodyPr wrap="square" rtlCol="0">
            <a:spAutoFit/>
          </a:bodyPr>
          <a:lstStyle/>
          <a:p>
            <a:pPr algn="ctr"/>
            <a:r>
              <a:rPr lang="en-US" sz="3600" b="1" dirty="0">
                <a:solidFill>
                  <a:srgbClr val="00B0F0"/>
                </a:solidFill>
              </a:rPr>
              <a:t>1</a:t>
            </a:r>
          </a:p>
        </p:txBody>
      </p:sp>
      <p:sp>
        <p:nvSpPr>
          <p:cNvPr id="7" name="TextBox 6"/>
          <p:cNvSpPr txBox="1"/>
          <p:nvPr/>
        </p:nvSpPr>
        <p:spPr>
          <a:xfrm>
            <a:off x="5299907" y="1603782"/>
            <a:ext cx="907600" cy="646331"/>
          </a:xfrm>
          <a:prstGeom prst="rect">
            <a:avLst/>
          </a:prstGeom>
          <a:noFill/>
        </p:spPr>
        <p:txBody>
          <a:bodyPr wrap="square" rtlCol="0">
            <a:spAutoFit/>
          </a:bodyPr>
          <a:lstStyle/>
          <a:p>
            <a:pPr algn="ctr"/>
            <a:r>
              <a:rPr lang="en-US" sz="3600" b="1" dirty="0">
                <a:latin typeface="Consolas" charset="0"/>
                <a:ea typeface="Consolas" charset="0"/>
                <a:cs typeface="Consolas" charset="0"/>
              </a:rPr>
              <a:t>83</a:t>
            </a:r>
          </a:p>
        </p:txBody>
      </p:sp>
      <p:sp>
        <p:nvSpPr>
          <p:cNvPr id="8" name="TextBox 7"/>
          <p:cNvSpPr txBox="1"/>
          <p:nvPr/>
        </p:nvSpPr>
        <p:spPr>
          <a:xfrm>
            <a:off x="4556259" y="2480701"/>
            <a:ext cx="621025" cy="646331"/>
          </a:xfrm>
          <a:prstGeom prst="rect">
            <a:avLst/>
          </a:prstGeom>
          <a:solidFill>
            <a:schemeClr val="bg1"/>
          </a:solidFill>
        </p:spPr>
        <p:txBody>
          <a:bodyPr wrap="square" rtlCol="0">
            <a:spAutoFit/>
          </a:bodyPr>
          <a:lstStyle/>
          <a:p>
            <a:pPr algn="ctr"/>
            <a:r>
              <a:rPr lang="en-US" sz="3600" b="1" dirty="0">
                <a:solidFill>
                  <a:srgbClr val="00B0F0"/>
                </a:solidFill>
              </a:rPr>
              <a:t>3</a:t>
            </a:r>
          </a:p>
        </p:txBody>
      </p:sp>
      <p:sp>
        <p:nvSpPr>
          <p:cNvPr id="9" name="TextBox 8"/>
          <p:cNvSpPr txBox="1"/>
          <p:nvPr/>
        </p:nvSpPr>
        <p:spPr>
          <a:xfrm>
            <a:off x="5308307" y="1600413"/>
            <a:ext cx="907600" cy="646331"/>
          </a:xfrm>
          <a:prstGeom prst="rect">
            <a:avLst/>
          </a:prstGeom>
          <a:solidFill>
            <a:schemeClr val="bg1"/>
          </a:solidFill>
        </p:spPr>
        <p:txBody>
          <a:bodyPr wrap="square" rtlCol="0">
            <a:spAutoFit/>
          </a:bodyPr>
          <a:lstStyle/>
          <a:p>
            <a:pPr algn="ctr"/>
            <a:r>
              <a:rPr lang="en-US" sz="3600" b="1" dirty="0">
                <a:latin typeface="Consolas" charset="0"/>
                <a:ea typeface="Consolas" charset="0"/>
                <a:cs typeface="Consolas" charset="0"/>
              </a:rPr>
              <a:t>29</a:t>
            </a:r>
          </a:p>
        </p:txBody>
      </p:sp>
      <p:grpSp>
        <p:nvGrpSpPr>
          <p:cNvPr id="10" name="Group 9"/>
          <p:cNvGrpSpPr/>
          <p:nvPr/>
        </p:nvGrpSpPr>
        <p:grpSpPr>
          <a:xfrm>
            <a:off x="1143000" y="1210450"/>
            <a:ext cx="4267200" cy="3241419"/>
            <a:chOff x="2404778" y="1073685"/>
            <a:chExt cx="4267200" cy="3241419"/>
          </a:xfrm>
        </p:grpSpPr>
        <p:grpSp>
          <p:nvGrpSpPr>
            <p:cNvPr id="11" name="Group 10"/>
            <p:cNvGrpSpPr/>
            <p:nvPr/>
          </p:nvGrpSpPr>
          <p:grpSpPr>
            <a:xfrm>
              <a:off x="2520745" y="1073685"/>
              <a:ext cx="4151233" cy="1723250"/>
              <a:chOff x="-862534" y="442648"/>
              <a:chExt cx="4151233" cy="1723250"/>
            </a:xfrm>
          </p:grpSpPr>
          <p:cxnSp>
            <p:nvCxnSpPr>
              <p:cNvPr id="15" name="Straight Connector 14"/>
              <p:cNvCxnSpPr/>
              <p:nvPr/>
            </p:nvCxnSpPr>
            <p:spPr>
              <a:xfrm>
                <a:off x="2508986" y="1738031"/>
                <a:ext cx="0" cy="42786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6" name="Trapezoid 15"/>
              <p:cNvSpPr/>
              <p:nvPr/>
            </p:nvSpPr>
            <p:spPr>
              <a:xfrm rot="5400000">
                <a:off x="1768571" y="805040"/>
                <a:ext cx="1420320" cy="695535"/>
              </a:xfrm>
              <a:prstGeom prst="trapezoid">
                <a:avLst>
                  <a:gd name="adj" fmla="val 35205"/>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flipH="1">
                <a:off x="2826499" y="1132824"/>
                <a:ext cx="462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862534" y="565698"/>
                <a:ext cx="29840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 name="Elbow Connector 11"/>
            <p:cNvCxnSpPr/>
            <p:nvPr/>
          </p:nvCxnSpPr>
          <p:spPr>
            <a:xfrm flipV="1">
              <a:off x="2503647" y="1917351"/>
              <a:ext cx="3001165" cy="1253992"/>
            </a:xfrm>
            <a:prstGeom prst="bentConnector3">
              <a:avLst>
                <a:gd name="adj1" fmla="val 29586"/>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flipV="1">
              <a:off x="2404778" y="1546377"/>
              <a:ext cx="3108431" cy="550807"/>
            </a:xfrm>
            <a:prstGeom prst="bentConnector3">
              <a:avLst>
                <a:gd name="adj1" fmla="val 21466"/>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flipV="1">
              <a:off x="2467913" y="2243356"/>
              <a:ext cx="3036899" cy="2071748"/>
            </a:xfrm>
            <a:prstGeom prst="bentConnector3">
              <a:avLst>
                <a:gd name="adj1" fmla="val 4247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04800" y="1905368"/>
            <a:ext cx="1251379" cy="914400"/>
            <a:chOff x="3491846" y="1866901"/>
            <a:chExt cx="1989087" cy="1453453"/>
          </a:xfrm>
        </p:grpSpPr>
        <p:grpSp>
          <p:nvGrpSpPr>
            <p:cNvPr id="20" name="Group 19"/>
            <p:cNvGrpSpPr/>
            <p:nvPr/>
          </p:nvGrpSpPr>
          <p:grpSpPr>
            <a:xfrm>
              <a:off x="3505198" y="1866901"/>
              <a:ext cx="1447798" cy="1453453"/>
              <a:chOff x="3962399" y="1333500"/>
              <a:chExt cx="761999" cy="764975"/>
            </a:xfrm>
          </p:grpSpPr>
          <p:sp>
            <p:nvSpPr>
              <p:cNvPr id="26" name="Rectangle 25"/>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27"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21" name="TextBox 20"/>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22" name="TextBox 21"/>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23" name="TextBox 22"/>
            <p:cNvSpPr txBox="1"/>
            <p:nvPr/>
          </p:nvSpPr>
          <p:spPr>
            <a:xfrm>
              <a:off x="3491846" y="2659473"/>
              <a:ext cx="665537" cy="538137"/>
            </a:xfrm>
            <a:prstGeom prst="rect">
              <a:avLst/>
            </a:prstGeom>
            <a:noFill/>
          </p:spPr>
          <p:txBody>
            <a:bodyPr wrap="none" rtlCol="0">
              <a:spAutoFit/>
            </a:bodyPr>
            <a:lstStyle/>
            <a:p>
              <a:r>
                <a:rPr lang="en-US" sz="1600" b="1" dirty="0" err="1"/>
                <a:t>en</a:t>
              </a:r>
              <a:endParaRPr lang="en-US" sz="1600" b="1" dirty="0"/>
            </a:p>
          </p:txBody>
        </p:sp>
        <p:sp>
          <p:nvSpPr>
            <p:cNvPr id="24" name="TextBox 23"/>
            <p:cNvSpPr txBox="1"/>
            <p:nvPr/>
          </p:nvSpPr>
          <p:spPr>
            <a:xfrm>
              <a:off x="4952988" y="2659098"/>
              <a:ext cx="527945" cy="635981"/>
            </a:xfrm>
            <a:prstGeom prst="rect">
              <a:avLst/>
            </a:prstGeom>
            <a:noFill/>
          </p:spPr>
          <p:txBody>
            <a:bodyPr wrap="none" rtlCol="0">
              <a:spAutoFit/>
            </a:bodyPr>
            <a:lstStyle/>
            <a:p>
              <a:r>
                <a:rPr lang="en-US" sz="2000" b="1" dirty="0"/>
                <a:t>1</a:t>
              </a:r>
            </a:p>
          </p:txBody>
        </p:sp>
        <p:sp>
          <p:nvSpPr>
            <p:cNvPr id="25" name="TextBox 24"/>
            <p:cNvSpPr txBox="1"/>
            <p:nvPr/>
          </p:nvSpPr>
          <p:spPr>
            <a:xfrm>
              <a:off x="3809362" y="2200510"/>
              <a:ext cx="854090" cy="733824"/>
            </a:xfrm>
            <a:prstGeom prst="rect">
              <a:avLst/>
            </a:prstGeom>
            <a:noFill/>
          </p:spPr>
          <p:txBody>
            <a:bodyPr wrap="none" rtlCol="0">
              <a:spAutoFit/>
            </a:bodyPr>
            <a:lstStyle/>
            <a:p>
              <a:r>
                <a:rPr lang="en-US" sz="2400" b="1" dirty="0"/>
                <a:t>83</a:t>
              </a:r>
            </a:p>
          </p:txBody>
        </p:sp>
      </p:grpSp>
      <p:sp>
        <p:nvSpPr>
          <p:cNvPr id="28" name="TextBox 27"/>
          <p:cNvSpPr txBox="1"/>
          <p:nvPr/>
        </p:nvSpPr>
        <p:spPr>
          <a:xfrm>
            <a:off x="396325" y="876300"/>
            <a:ext cx="756391" cy="830997"/>
          </a:xfrm>
          <a:prstGeom prst="rect">
            <a:avLst/>
          </a:prstGeom>
          <a:noFill/>
        </p:spPr>
        <p:txBody>
          <a:bodyPr wrap="square" rtlCol="0">
            <a:spAutoFit/>
          </a:bodyPr>
          <a:lstStyle/>
          <a:p>
            <a:pPr algn="ctr"/>
            <a:r>
              <a:rPr lang="en-US" sz="4800" b="1" dirty="0"/>
              <a:t>0</a:t>
            </a:r>
          </a:p>
        </p:txBody>
      </p:sp>
      <p:grpSp>
        <p:nvGrpSpPr>
          <p:cNvPr id="29" name="Group 28"/>
          <p:cNvGrpSpPr/>
          <p:nvPr/>
        </p:nvGrpSpPr>
        <p:grpSpPr>
          <a:xfrm>
            <a:off x="313199" y="3026093"/>
            <a:ext cx="1252407" cy="914400"/>
            <a:chOff x="3490212" y="1866901"/>
            <a:chExt cx="1990721" cy="1453453"/>
          </a:xfrm>
        </p:grpSpPr>
        <p:grpSp>
          <p:nvGrpSpPr>
            <p:cNvPr id="30" name="Group 29"/>
            <p:cNvGrpSpPr/>
            <p:nvPr/>
          </p:nvGrpSpPr>
          <p:grpSpPr>
            <a:xfrm>
              <a:off x="3505198" y="1866901"/>
              <a:ext cx="1447798" cy="1453453"/>
              <a:chOff x="3962399" y="1333500"/>
              <a:chExt cx="761999" cy="764975"/>
            </a:xfrm>
          </p:grpSpPr>
          <p:sp>
            <p:nvSpPr>
              <p:cNvPr id="36" name="Rectangle 35"/>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37"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31" name="TextBox 30"/>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32" name="TextBox 31"/>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33" name="TextBox 32"/>
            <p:cNvSpPr txBox="1"/>
            <p:nvPr/>
          </p:nvSpPr>
          <p:spPr>
            <a:xfrm>
              <a:off x="3490212" y="2676452"/>
              <a:ext cx="665537" cy="538137"/>
            </a:xfrm>
            <a:prstGeom prst="rect">
              <a:avLst/>
            </a:prstGeom>
            <a:noFill/>
          </p:spPr>
          <p:txBody>
            <a:bodyPr wrap="none" rtlCol="0">
              <a:spAutoFit/>
            </a:bodyPr>
            <a:lstStyle/>
            <a:p>
              <a:r>
                <a:rPr lang="en-US" sz="1600" b="1" dirty="0" err="1"/>
                <a:t>en</a:t>
              </a:r>
              <a:endParaRPr lang="en-US" sz="1600" b="1" dirty="0"/>
            </a:p>
          </p:txBody>
        </p:sp>
        <p:sp>
          <p:nvSpPr>
            <p:cNvPr id="34" name="TextBox 33"/>
            <p:cNvSpPr txBox="1"/>
            <p:nvPr/>
          </p:nvSpPr>
          <p:spPr>
            <a:xfrm>
              <a:off x="4952988" y="2659098"/>
              <a:ext cx="527945" cy="635981"/>
            </a:xfrm>
            <a:prstGeom prst="rect">
              <a:avLst/>
            </a:prstGeom>
            <a:noFill/>
          </p:spPr>
          <p:txBody>
            <a:bodyPr wrap="none" rtlCol="0">
              <a:spAutoFit/>
            </a:bodyPr>
            <a:lstStyle/>
            <a:p>
              <a:r>
                <a:rPr lang="en-US" sz="2000" b="1" dirty="0"/>
                <a:t>2</a:t>
              </a:r>
            </a:p>
          </p:txBody>
        </p:sp>
        <p:sp>
          <p:nvSpPr>
            <p:cNvPr id="35" name="TextBox 34"/>
            <p:cNvSpPr txBox="1"/>
            <p:nvPr/>
          </p:nvSpPr>
          <p:spPr>
            <a:xfrm>
              <a:off x="3949501" y="2200510"/>
              <a:ext cx="573809" cy="733824"/>
            </a:xfrm>
            <a:prstGeom prst="rect">
              <a:avLst/>
            </a:prstGeom>
            <a:noFill/>
          </p:spPr>
          <p:txBody>
            <a:bodyPr wrap="none" rtlCol="0">
              <a:spAutoFit/>
            </a:bodyPr>
            <a:lstStyle/>
            <a:p>
              <a:pPr algn="ctr"/>
              <a:r>
                <a:rPr lang="en-US" sz="2400" b="1" dirty="0"/>
                <a:t>4</a:t>
              </a:r>
            </a:p>
          </p:txBody>
        </p:sp>
      </p:grpSp>
      <p:grpSp>
        <p:nvGrpSpPr>
          <p:cNvPr id="38" name="Group 37"/>
          <p:cNvGrpSpPr/>
          <p:nvPr/>
        </p:nvGrpSpPr>
        <p:grpSpPr>
          <a:xfrm>
            <a:off x="322626" y="4146818"/>
            <a:ext cx="1252407" cy="914400"/>
            <a:chOff x="3490212" y="1866901"/>
            <a:chExt cx="1990721" cy="1453453"/>
          </a:xfrm>
        </p:grpSpPr>
        <p:grpSp>
          <p:nvGrpSpPr>
            <p:cNvPr id="39" name="Group 38"/>
            <p:cNvGrpSpPr/>
            <p:nvPr/>
          </p:nvGrpSpPr>
          <p:grpSpPr>
            <a:xfrm>
              <a:off x="3505198" y="1866901"/>
              <a:ext cx="1447798" cy="1453453"/>
              <a:chOff x="3962399" y="1333500"/>
              <a:chExt cx="761999" cy="764975"/>
            </a:xfrm>
          </p:grpSpPr>
          <p:sp>
            <p:nvSpPr>
              <p:cNvPr id="45" name="Rectangle 44"/>
              <p:cNvSpPr/>
              <p:nvPr/>
            </p:nvSpPr>
            <p:spPr>
              <a:xfrm>
                <a:off x="3962399" y="1333500"/>
                <a:ext cx="761999" cy="762000"/>
              </a:xfrm>
              <a:prstGeom prst="rect">
                <a:avLst/>
              </a:prstGeom>
              <a:solidFill>
                <a:schemeClr val="accent1">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endParaRPr>
              </a:p>
            </p:txBody>
          </p:sp>
          <p:sp>
            <p:nvSpPr>
              <p:cNvPr id="46" name="Isosceles Triangle 6"/>
              <p:cNvSpPr/>
              <p:nvPr/>
            </p:nvSpPr>
            <p:spPr>
              <a:xfrm>
                <a:off x="4250962" y="1978159"/>
                <a:ext cx="184874" cy="12031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40" name="TextBox 39"/>
            <p:cNvSpPr txBox="1"/>
            <p:nvPr/>
          </p:nvSpPr>
          <p:spPr>
            <a:xfrm>
              <a:off x="3505198" y="1959713"/>
              <a:ext cx="594193" cy="635981"/>
            </a:xfrm>
            <a:prstGeom prst="rect">
              <a:avLst/>
            </a:prstGeom>
            <a:noFill/>
          </p:spPr>
          <p:txBody>
            <a:bodyPr wrap="none" rtlCol="0">
              <a:spAutoFit/>
            </a:bodyPr>
            <a:lstStyle/>
            <a:p>
              <a:r>
                <a:rPr lang="en-US" sz="2000" b="1" dirty="0"/>
                <a:t>D</a:t>
              </a:r>
            </a:p>
          </p:txBody>
        </p:sp>
        <p:sp>
          <p:nvSpPr>
            <p:cNvPr id="41" name="TextBox 40"/>
            <p:cNvSpPr txBox="1"/>
            <p:nvPr/>
          </p:nvSpPr>
          <p:spPr>
            <a:xfrm>
              <a:off x="4351164" y="1964791"/>
              <a:ext cx="601837" cy="635981"/>
            </a:xfrm>
            <a:prstGeom prst="rect">
              <a:avLst/>
            </a:prstGeom>
            <a:noFill/>
          </p:spPr>
          <p:txBody>
            <a:bodyPr wrap="none" rtlCol="0">
              <a:spAutoFit/>
            </a:bodyPr>
            <a:lstStyle/>
            <a:p>
              <a:pPr algn="r"/>
              <a:r>
                <a:rPr lang="en-US" sz="2000" b="1" dirty="0"/>
                <a:t>Q</a:t>
              </a:r>
            </a:p>
          </p:txBody>
        </p:sp>
        <p:sp>
          <p:nvSpPr>
            <p:cNvPr id="42" name="TextBox 41"/>
            <p:cNvSpPr txBox="1"/>
            <p:nvPr/>
          </p:nvSpPr>
          <p:spPr>
            <a:xfrm>
              <a:off x="3490212" y="2718924"/>
              <a:ext cx="665537" cy="538137"/>
            </a:xfrm>
            <a:prstGeom prst="rect">
              <a:avLst/>
            </a:prstGeom>
            <a:noFill/>
          </p:spPr>
          <p:txBody>
            <a:bodyPr wrap="none" rtlCol="0">
              <a:spAutoFit/>
            </a:bodyPr>
            <a:lstStyle/>
            <a:p>
              <a:r>
                <a:rPr lang="en-US" sz="1600" b="1" dirty="0" err="1"/>
                <a:t>en</a:t>
              </a:r>
              <a:endParaRPr lang="en-US" sz="1600" b="1" dirty="0"/>
            </a:p>
          </p:txBody>
        </p:sp>
        <p:sp>
          <p:nvSpPr>
            <p:cNvPr id="43" name="TextBox 42"/>
            <p:cNvSpPr txBox="1"/>
            <p:nvPr/>
          </p:nvSpPr>
          <p:spPr>
            <a:xfrm>
              <a:off x="4952988" y="2659098"/>
              <a:ext cx="527945" cy="635981"/>
            </a:xfrm>
            <a:prstGeom prst="rect">
              <a:avLst/>
            </a:prstGeom>
            <a:noFill/>
          </p:spPr>
          <p:txBody>
            <a:bodyPr wrap="none" rtlCol="0">
              <a:spAutoFit/>
            </a:bodyPr>
            <a:lstStyle/>
            <a:p>
              <a:r>
                <a:rPr lang="en-US" sz="2000" b="1" dirty="0"/>
                <a:t>3</a:t>
              </a:r>
            </a:p>
          </p:txBody>
        </p:sp>
        <p:sp>
          <p:nvSpPr>
            <p:cNvPr id="44" name="TextBox 43"/>
            <p:cNvSpPr txBox="1"/>
            <p:nvPr/>
          </p:nvSpPr>
          <p:spPr>
            <a:xfrm>
              <a:off x="3809362" y="2200510"/>
              <a:ext cx="854090" cy="733824"/>
            </a:xfrm>
            <a:prstGeom prst="rect">
              <a:avLst/>
            </a:prstGeom>
            <a:noFill/>
          </p:spPr>
          <p:txBody>
            <a:bodyPr wrap="none" rtlCol="0">
              <a:spAutoFit/>
            </a:bodyPr>
            <a:lstStyle/>
            <a:p>
              <a:pPr algn="ctr"/>
              <a:r>
                <a:rPr lang="en-US" sz="2400" b="1" dirty="0"/>
                <a:t>29</a:t>
              </a:r>
            </a:p>
          </p:txBody>
        </p:sp>
      </p:grpSp>
      <p:grpSp>
        <p:nvGrpSpPr>
          <p:cNvPr id="99" name="Group 98"/>
          <p:cNvGrpSpPr/>
          <p:nvPr/>
        </p:nvGrpSpPr>
        <p:grpSpPr>
          <a:xfrm>
            <a:off x="2895517" y="1257300"/>
            <a:ext cx="2512920" cy="3821161"/>
            <a:chOff x="2895517" y="1257300"/>
            <a:chExt cx="2512920" cy="3821161"/>
          </a:xfrm>
        </p:grpSpPr>
        <p:grpSp>
          <p:nvGrpSpPr>
            <p:cNvPr id="74" name="Group 73"/>
            <p:cNvGrpSpPr/>
            <p:nvPr/>
          </p:nvGrpSpPr>
          <p:grpSpPr>
            <a:xfrm>
              <a:off x="4250701" y="3355211"/>
              <a:ext cx="1157736" cy="1723250"/>
              <a:chOff x="2130963" y="442648"/>
              <a:chExt cx="1157736" cy="1723250"/>
            </a:xfrm>
          </p:grpSpPr>
          <p:cxnSp>
            <p:nvCxnSpPr>
              <p:cNvPr id="78" name="Straight Connector 77"/>
              <p:cNvCxnSpPr/>
              <p:nvPr/>
            </p:nvCxnSpPr>
            <p:spPr>
              <a:xfrm>
                <a:off x="2508986" y="1738031"/>
                <a:ext cx="0" cy="42786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79" name="Trapezoid 78"/>
              <p:cNvSpPr/>
              <p:nvPr/>
            </p:nvSpPr>
            <p:spPr>
              <a:xfrm rot="5400000">
                <a:off x="1768571" y="805040"/>
                <a:ext cx="1420320" cy="695535"/>
              </a:xfrm>
              <a:prstGeom prst="trapezoid">
                <a:avLst>
                  <a:gd name="adj" fmla="val 35205"/>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p:cNvCxnSpPr/>
              <p:nvPr/>
            </p:nvCxnSpPr>
            <p:spPr>
              <a:xfrm flipH="1">
                <a:off x="2826499" y="1132824"/>
                <a:ext cx="462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3" name="Freeform 82"/>
            <p:cNvSpPr/>
            <p:nvPr/>
          </p:nvSpPr>
          <p:spPr>
            <a:xfrm>
              <a:off x="3970946" y="1335024"/>
              <a:ext cx="262726" cy="2240280"/>
            </a:xfrm>
            <a:custGeom>
              <a:avLst/>
              <a:gdLst>
                <a:gd name="connsiteX0" fmla="*/ 0 w 466344"/>
                <a:gd name="connsiteY0" fmla="*/ 0 h 2240280"/>
                <a:gd name="connsiteX1" fmla="*/ 0 w 466344"/>
                <a:gd name="connsiteY1" fmla="*/ 2240280 h 2240280"/>
                <a:gd name="connsiteX2" fmla="*/ 466344 w 466344"/>
                <a:gd name="connsiteY2" fmla="*/ 2240280 h 2240280"/>
              </a:gdLst>
              <a:ahLst/>
              <a:cxnLst>
                <a:cxn ang="0">
                  <a:pos x="connsiteX0" y="connsiteY0"/>
                </a:cxn>
                <a:cxn ang="0">
                  <a:pos x="connsiteX1" y="connsiteY1"/>
                </a:cxn>
                <a:cxn ang="0">
                  <a:pos x="connsiteX2" y="connsiteY2"/>
                </a:cxn>
              </a:cxnLst>
              <a:rect l="l" t="t" r="r" b="b"/>
              <a:pathLst>
                <a:path w="466344" h="2240280">
                  <a:moveTo>
                    <a:pt x="0" y="0"/>
                  </a:moveTo>
                  <a:lnTo>
                    <a:pt x="0" y="2240280"/>
                  </a:lnTo>
                  <a:lnTo>
                    <a:pt x="466344" y="224028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83"/>
            <p:cNvSpPr/>
            <p:nvPr/>
          </p:nvSpPr>
          <p:spPr>
            <a:xfrm>
              <a:off x="3646410" y="1673022"/>
              <a:ext cx="585433" cy="2240280"/>
            </a:xfrm>
            <a:custGeom>
              <a:avLst/>
              <a:gdLst>
                <a:gd name="connsiteX0" fmla="*/ 0 w 466344"/>
                <a:gd name="connsiteY0" fmla="*/ 0 h 2240280"/>
                <a:gd name="connsiteX1" fmla="*/ 0 w 466344"/>
                <a:gd name="connsiteY1" fmla="*/ 2240280 h 2240280"/>
                <a:gd name="connsiteX2" fmla="*/ 466344 w 466344"/>
                <a:gd name="connsiteY2" fmla="*/ 2240280 h 2240280"/>
              </a:gdLst>
              <a:ahLst/>
              <a:cxnLst>
                <a:cxn ang="0">
                  <a:pos x="connsiteX0" y="connsiteY0"/>
                </a:cxn>
                <a:cxn ang="0">
                  <a:pos x="connsiteX1" y="connsiteY1"/>
                </a:cxn>
                <a:cxn ang="0">
                  <a:pos x="connsiteX2" y="connsiteY2"/>
                </a:cxn>
              </a:cxnLst>
              <a:rect l="l" t="t" r="r" b="b"/>
              <a:pathLst>
                <a:path w="466344" h="2240280">
                  <a:moveTo>
                    <a:pt x="0" y="0"/>
                  </a:moveTo>
                  <a:lnTo>
                    <a:pt x="0" y="2240280"/>
                  </a:lnTo>
                  <a:lnTo>
                    <a:pt x="466344" y="224028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84"/>
            <p:cNvSpPr/>
            <p:nvPr/>
          </p:nvSpPr>
          <p:spPr>
            <a:xfrm>
              <a:off x="3321993" y="2054115"/>
              <a:ext cx="909850" cy="2176787"/>
            </a:xfrm>
            <a:custGeom>
              <a:avLst/>
              <a:gdLst>
                <a:gd name="connsiteX0" fmla="*/ 0 w 466344"/>
                <a:gd name="connsiteY0" fmla="*/ 0 h 2240280"/>
                <a:gd name="connsiteX1" fmla="*/ 0 w 466344"/>
                <a:gd name="connsiteY1" fmla="*/ 2240280 h 2240280"/>
                <a:gd name="connsiteX2" fmla="*/ 466344 w 466344"/>
                <a:gd name="connsiteY2" fmla="*/ 2240280 h 2240280"/>
              </a:gdLst>
              <a:ahLst/>
              <a:cxnLst>
                <a:cxn ang="0">
                  <a:pos x="connsiteX0" y="connsiteY0"/>
                </a:cxn>
                <a:cxn ang="0">
                  <a:pos x="connsiteX1" y="connsiteY1"/>
                </a:cxn>
                <a:cxn ang="0">
                  <a:pos x="connsiteX2" y="connsiteY2"/>
                </a:cxn>
              </a:cxnLst>
              <a:rect l="l" t="t" r="r" b="b"/>
              <a:pathLst>
                <a:path w="466344" h="2240280">
                  <a:moveTo>
                    <a:pt x="0" y="0"/>
                  </a:moveTo>
                  <a:lnTo>
                    <a:pt x="0" y="2240280"/>
                  </a:lnTo>
                  <a:lnTo>
                    <a:pt x="466344" y="224028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85"/>
            <p:cNvSpPr/>
            <p:nvPr/>
          </p:nvSpPr>
          <p:spPr>
            <a:xfrm>
              <a:off x="2967635" y="2367719"/>
              <a:ext cx="1264207" cy="2176787"/>
            </a:xfrm>
            <a:custGeom>
              <a:avLst/>
              <a:gdLst>
                <a:gd name="connsiteX0" fmla="*/ 0 w 466344"/>
                <a:gd name="connsiteY0" fmla="*/ 0 h 2240280"/>
                <a:gd name="connsiteX1" fmla="*/ 0 w 466344"/>
                <a:gd name="connsiteY1" fmla="*/ 2240280 h 2240280"/>
                <a:gd name="connsiteX2" fmla="*/ 466344 w 466344"/>
                <a:gd name="connsiteY2" fmla="*/ 2240280 h 2240280"/>
              </a:gdLst>
              <a:ahLst/>
              <a:cxnLst>
                <a:cxn ang="0">
                  <a:pos x="connsiteX0" y="connsiteY0"/>
                </a:cxn>
                <a:cxn ang="0">
                  <a:pos x="connsiteX1" y="connsiteY1"/>
                </a:cxn>
                <a:cxn ang="0">
                  <a:pos x="connsiteX2" y="connsiteY2"/>
                </a:cxn>
              </a:cxnLst>
              <a:rect l="l" t="t" r="r" b="b"/>
              <a:pathLst>
                <a:path w="466344" h="2240280">
                  <a:moveTo>
                    <a:pt x="0" y="0"/>
                  </a:moveTo>
                  <a:lnTo>
                    <a:pt x="0" y="2240280"/>
                  </a:lnTo>
                  <a:lnTo>
                    <a:pt x="466344" y="224028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886201" y="12573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574947" y="160041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245277" y="196695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2895517" y="2306419"/>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TextBox 99"/>
          <p:cNvSpPr txBox="1"/>
          <p:nvPr/>
        </p:nvSpPr>
        <p:spPr>
          <a:xfrm>
            <a:off x="6105736" y="1298421"/>
            <a:ext cx="2933853" cy="1107996"/>
          </a:xfrm>
          <a:prstGeom prst="rect">
            <a:avLst/>
          </a:prstGeom>
          <a:noFill/>
        </p:spPr>
        <p:txBody>
          <a:bodyPr wrap="square" rtlCol="0">
            <a:spAutoFit/>
          </a:bodyPr>
          <a:lstStyle/>
          <a:p>
            <a:pPr algn="ctr"/>
            <a:r>
              <a:rPr lang="en-US" sz="2200" dirty="0"/>
              <a:t>now we can read from </a:t>
            </a:r>
            <a:r>
              <a:rPr lang="en-US" sz="2200"/>
              <a:t>two </a:t>
            </a:r>
            <a:r>
              <a:rPr lang="en-US" sz="2200" i="1"/>
              <a:t>different </a:t>
            </a:r>
            <a:r>
              <a:rPr lang="en-US" sz="2200"/>
              <a:t>registers at the same time.</a:t>
            </a:r>
            <a:endParaRPr lang="en-US" sz="2200" dirty="0"/>
          </a:p>
        </p:txBody>
      </p:sp>
      <p:sp>
        <p:nvSpPr>
          <p:cNvPr id="101" name="TextBox 100"/>
          <p:cNvSpPr txBox="1"/>
          <p:nvPr/>
        </p:nvSpPr>
        <p:spPr>
          <a:xfrm>
            <a:off x="6004534" y="2560563"/>
            <a:ext cx="2933853" cy="769441"/>
          </a:xfrm>
          <a:prstGeom prst="rect">
            <a:avLst/>
          </a:prstGeom>
          <a:noFill/>
        </p:spPr>
        <p:txBody>
          <a:bodyPr wrap="square" rtlCol="0">
            <a:spAutoFit/>
          </a:bodyPr>
          <a:lstStyle/>
          <a:p>
            <a:pPr algn="ctr"/>
            <a:r>
              <a:rPr lang="en-US" sz="2200" dirty="0"/>
              <a:t>or, if we like, the same register twice</a:t>
            </a:r>
            <a:r>
              <a:rPr lang="mr-IN" sz="2200" dirty="0"/>
              <a:t>…</a:t>
            </a:r>
            <a:endParaRPr lang="en-US" sz="2200" dirty="0"/>
          </a:p>
        </p:txBody>
      </p:sp>
      <p:sp>
        <p:nvSpPr>
          <p:cNvPr id="66" name="TextBox 65">
            <a:extLst>
              <a:ext uri="{FF2B5EF4-FFF2-40B4-BE49-F238E27FC236}">
                <a16:creationId xmlns:a16="http://schemas.microsoft.com/office/drawing/2014/main" id="{52EE1074-CC7D-A846-8402-44264E8E54D3}"/>
              </a:ext>
            </a:extLst>
          </p:cNvPr>
          <p:cNvSpPr txBox="1"/>
          <p:nvPr/>
        </p:nvSpPr>
        <p:spPr>
          <a:xfrm>
            <a:off x="5557102" y="4479806"/>
            <a:ext cx="3274739" cy="769441"/>
          </a:xfrm>
          <a:prstGeom prst="rect">
            <a:avLst/>
          </a:prstGeom>
          <a:noFill/>
        </p:spPr>
        <p:txBody>
          <a:bodyPr wrap="square" rtlCol="0">
            <a:spAutoFit/>
          </a:bodyPr>
          <a:lstStyle/>
          <a:p>
            <a:pPr algn="ctr"/>
            <a:r>
              <a:rPr lang="en-US" sz="2200" dirty="0"/>
              <a:t>do you think we could read from </a:t>
            </a:r>
            <a:r>
              <a:rPr lang="en-US" sz="2200" i="1" dirty="0"/>
              <a:t>three</a:t>
            </a:r>
            <a:r>
              <a:rPr lang="en-US" sz="2200" dirty="0"/>
              <a:t> at once?</a:t>
            </a:r>
          </a:p>
        </p:txBody>
      </p:sp>
      <p:sp>
        <p:nvSpPr>
          <p:cNvPr id="67" name="TextBox 66">
            <a:extLst>
              <a:ext uri="{FF2B5EF4-FFF2-40B4-BE49-F238E27FC236}">
                <a16:creationId xmlns:a16="http://schemas.microsoft.com/office/drawing/2014/main" id="{775866D5-BEEB-8B43-BEF0-CA4479687699}"/>
              </a:ext>
            </a:extLst>
          </p:cNvPr>
          <p:cNvSpPr txBox="1"/>
          <p:nvPr/>
        </p:nvSpPr>
        <p:spPr>
          <a:xfrm>
            <a:off x="4130845" y="2610206"/>
            <a:ext cx="466794" cy="400110"/>
          </a:xfrm>
          <a:prstGeom prst="rect">
            <a:avLst/>
          </a:prstGeom>
          <a:noFill/>
        </p:spPr>
        <p:txBody>
          <a:bodyPr wrap="none" rtlCol="0">
            <a:spAutoFit/>
          </a:bodyPr>
          <a:lstStyle/>
          <a:p>
            <a:r>
              <a:rPr lang="en-US" sz="2000" b="1" dirty="0" err="1">
                <a:solidFill>
                  <a:srgbClr val="00B0F0"/>
                </a:solidFill>
                <a:latin typeface="Consolas" panose="020B0609020204030204" pitchFamily="49" charset="0"/>
                <a:cs typeface="Consolas" panose="020B0609020204030204" pitchFamily="49" charset="0"/>
              </a:rPr>
              <a:t>rs</a:t>
            </a:r>
            <a:endParaRPr lang="en-US" sz="2000" b="1" dirty="0">
              <a:solidFill>
                <a:srgbClr val="00B0F0"/>
              </a:solidFill>
              <a:latin typeface="Consolas" panose="020B0609020204030204" pitchFamily="49" charset="0"/>
              <a:cs typeface="Consolas" panose="020B0609020204030204" pitchFamily="49" charset="0"/>
            </a:endParaRPr>
          </a:p>
        </p:txBody>
      </p:sp>
      <p:sp>
        <p:nvSpPr>
          <p:cNvPr id="68" name="TextBox 67">
            <a:extLst>
              <a:ext uri="{FF2B5EF4-FFF2-40B4-BE49-F238E27FC236}">
                <a16:creationId xmlns:a16="http://schemas.microsoft.com/office/drawing/2014/main" id="{5133743A-A48A-8A4D-AEA7-BC9E47ADEDFB}"/>
              </a:ext>
            </a:extLst>
          </p:cNvPr>
          <p:cNvSpPr txBox="1"/>
          <p:nvPr/>
        </p:nvSpPr>
        <p:spPr>
          <a:xfrm>
            <a:off x="4948000" y="1370151"/>
            <a:ext cx="1172116" cy="400110"/>
          </a:xfrm>
          <a:prstGeom prst="rect">
            <a:avLst/>
          </a:prstGeom>
          <a:noFill/>
        </p:spPr>
        <p:txBody>
          <a:bodyPr wrap="none" rtlCol="0">
            <a:spAutoFit/>
          </a:bodyPr>
          <a:lstStyle/>
          <a:p>
            <a:r>
              <a:rPr lang="en-US" sz="2000" b="1" dirty="0">
                <a:latin typeface="Consolas" panose="020B0609020204030204" pitchFamily="49" charset="0"/>
                <a:cs typeface="Consolas" panose="020B0609020204030204" pitchFamily="49" charset="0"/>
              </a:rPr>
              <a:t>REG[</a:t>
            </a:r>
            <a:r>
              <a:rPr lang="en-US" sz="2000" b="1" dirty="0" err="1">
                <a:latin typeface="Consolas" panose="020B0609020204030204" pitchFamily="49" charset="0"/>
                <a:cs typeface="Consolas" panose="020B0609020204030204" pitchFamily="49" charset="0"/>
              </a:rPr>
              <a:t>rs</a:t>
            </a:r>
            <a:r>
              <a:rPr lang="en-US" sz="2000" b="1" dirty="0">
                <a:latin typeface="Consolas" panose="020B0609020204030204" pitchFamily="49" charset="0"/>
                <a:cs typeface="Consolas" panose="020B0609020204030204" pitchFamily="49" charset="0"/>
              </a:rPr>
              <a:t>]</a:t>
            </a:r>
          </a:p>
        </p:txBody>
      </p:sp>
      <p:sp>
        <p:nvSpPr>
          <p:cNvPr id="69" name="TextBox 68">
            <a:extLst>
              <a:ext uri="{FF2B5EF4-FFF2-40B4-BE49-F238E27FC236}">
                <a16:creationId xmlns:a16="http://schemas.microsoft.com/office/drawing/2014/main" id="{9A6A1B01-35ED-C44A-8117-BF01D836C75C}"/>
              </a:ext>
            </a:extLst>
          </p:cNvPr>
          <p:cNvSpPr txBox="1"/>
          <p:nvPr/>
        </p:nvSpPr>
        <p:spPr>
          <a:xfrm>
            <a:off x="4133175" y="4788119"/>
            <a:ext cx="466794" cy="400110"/>
          </a:xfrm>
          <a:prstGeom prst="rect">
            <a:avLst/>
          </a:prstGeom>
          <a:noFill/>
        </p:spPr>
        <p:txBody>
          <a:bodyPr wrap="none" rtlCol="0">
            <a:spAutoFit/>
          </a:bodyPr>
          <a:lstStyle/>
          <a:p>
            <a:r>
              <a:rPr lang="en-US" sz="2000" b="1" dirty="0" err="1">
                <a:solidFill>
                  <a:srgbClr val="00B0F0"/>
                </a:solidFill>
                <a:latin typeface="Consolas" panose="020B0609020204030204" pitchFamily="49" charset="0"/>
                <a:cs typeface="Consolas" panose="020B0609020204030204" pitchFamily="49" charset="0"/>
              </a:rPr>
              <a:t>rt</a:t>
            </a:r>
            <a:endParaRPr lang="en-US" sz="2000" b="1" dirty="0">
              <a:solidFill>
                <a:srgbClr val="00B0F0"/>
              </a:solidFill>
              <a:latin typeface="Consolas" panose="020B0609020204030204" pitchFamily="49" charset="0"/>
              <a:cs typeface="Consolas" panose="020B0609020204030204" pitchFamily="49" charset="0"/>
            </a:endParaRPr>
          </a:p>
        </p:txBody>
      </p:sp>
      <p:sp>
        <p:nvSpPr>
          <p:cNvPr id="70" name="TextBox 69">
            <a:extLst>
              <a:ext uri="{FF2B5EF4-FFF2-40B4-BE49-F238E27FC236}">
                <a16:creationId xmlns:a16="http://schemas.microsoft.com/office/drawing/2014/main" id="{2BA61ADB-0CFD-F64E-88D2-EEE99A909050}"/>
              </a:ext>
            </a:extLst>
          </p:cNvPr>
          <p:cNvSpPr txBox="1"/>
          <p:nvPr/>
        </p:nvSpPr>
        <p:spPr>
          <a:xfrm>
            <a:off x="4950330" y="3548064"/>
            <a:ext cx="1172116" cy="400110"/>
          </a:xfrm>
          <a:prstGeom prst="rect">
            <a:avLst/>
          </a:prstGeom>
          <a:noFill/>
        </p:spPr>
        <p:txBody>
          <a:bodyPr wrap="none" rtlCol="0">
            <a:spAutoFit/>
          </a:bodyPr>
          <a:lstStyle/>
          <a:p>
            <a:r>
              <a:rPr lang="en-US" sz="2000" b="1" dirty="0">
                <a:latin typeface="Consolas" panose="020B0609020204030204" pitchFamily="49" charset="0"/>
                <a:cs typeface="Consolas" panose="020B0609020204030204" pitchFamily="49" charset="0"/>
              </a:rPr>
              <a:t>REG[</a:t>
            </a:r>
            <a:r>
              <a:rPr lang="en-US" sz="2000" b="1" dirty="0" err="1">
                <a:latin typeface="Consolas" panose="020B0609020204030204" pitchFamily="49" charset="0"/>
                <a:cs typeface="Consolas" panose="020B0609020204030204" pitchFamily="49" charset="0"/>
              </a:rPr>
              <a:t>rt</a:t>
            </a:r>
            <a:r>
              <a:rPr lang="en-US" sz="2000" b="1"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152621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96" grpId="0" animBg="1"/>
      <p:bldP spid="97" grpId="0" animBg="1"/>
      <p:bldP spid="98" grpId="0" animBg="1"/>
      <p:bldP spid="6" grpId="0"/>
      <p:bldP spid="7" grpId="0"/>
      <p:bldP spid="8" grpId="0" animBg="1"/>
      <p:bldP spid="9" grpId="0" animBg="1"/>
      <p:bldP spid="100" grpId="0"/>
      <p:bldP spid="101" grpId="0"/>
      <p:bldP spid="66" grpId="0"/>
      <p:bldP spid="67" grpId="0"/>
      <p:bldP spid="69" grpId="0"/>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37148</TotalTime>
  <Words>2871</Words>
  <Application>Microsoft Macintosh PowerPoint</Application>
  <PresentationFormat>On-screen Show (16:10)</PresentationFormat>
  <Paragraphs>540</Paragraphs>
  <Slides>27</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Consolas</vt:lpstr>
      <vt:lpstr>Courier New</vt:lpstr>
      <vt:lpstr>Segoe UI</vt:lpstr>
      <vt:lpstr>Segoe WP Semibold</vt:lpstr>
      <vt:lpstr>Trebuchet MS</vt:lpstr>
      <vt:lpstr>Wingdings</vt:lpstr>
      <vt:lpstr>1_02 - C - Basics</vt:lpstr>
      <vt:lpstr>The Register File, ALU, and Memory</vt:lpstr>
      <vt:lpstr>Class announcements</vt:lpstr>
      <vt:lpstr>The register file</vt:lpstr>
      <vt:lpstr>The register file’s job</vt:lpstr>
      <vt:lpstr>Indexing the array of registers</vt:lpstr>
      <vt:lpstr>The MIPS register file</vt:lpstr>
      <vt:lpstr>1/8 of the MIPS register file (animated)</vt:lpstr>
      <vt:lpstr>Reading from one register (animated)</vt:lpstr>
      <vt:lpstr>Reading from two registers (animated)</vt:lpstr>
      <vt:lpstr>Writing to a register</vt:lpstr>
      <vt:lpstr>A first, but ugly and bad attempt</vt:lpstr>
      <vt:lpstr>Chekhov's Gun</vt:lpstr>
      <vt:lpstr>The last thing to hook up (animated)</vt:lpstr>
      <vt:lpstr>The MIPS register file</vt:lpstr>
      <vt:lpstr>The ALU</vt:lpstr>
      <vt:lpstr>Arithmetic and Logic Unit</vt:lpstr>
      <vt:lpstr>Here it is</vt:lpstr>
      <vt:lpstr>Save Our Silicon</vt:lpstr>
      <vt:lpstr>What about multiply and divide though??</vt:lpstr>
      <vt:lpstr>Memory</vt:lpstr>
      <vt:lpstr>A big register file. A really big one</vt:lpstr>
      <vt:lpstr>One at a time, now</vt:lpstr>
      <vt:lpstr>Fetch, decode, execute</vt:lpstr>
      <vt:lpstr>Two ways to share</vt:lpstr>
      <vt:lpstr>Von Neumann vs Harvard</vt:lpstr>
      <vt:lpstr>By making them take multiple cycles! (animated)</vt:lpstr>
      <vt:lpstr>Harvard or Von Neumann?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Computer Organization and Assembly!</dc:title>
  <dc:creator>Billingsley, Jarrett F</dc:creator>
  <cp:lastModifiedBy>Billingsley, Jarrett F</cp:lastModifiedBy>
  <cp:revision>758</cp:revision>
  <cp:lastPrinted>2017-11-16T05:21:47Z</cp:lastPrinted>
  <dcterms:created xsi:type="dcterms:W3CDTF">2017-08-16T23:52:35Z</dcterms:created>
  <dcterms:modified xsi:type="dcterms:W3CDTF">2023-11-09T19:32:03Z</dcterms:modified>
</cp:coreProperties>
</file>